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12192000"/>
  <p:notesSz cx="6858000" cy="9144000"/>
  <p:embeddedFontLs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4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88DEA42-4FDC-40E3-9855-6AC376451A2F}">
  <a:tblStyle styleId="{288DEA42-4FDC-40E3-9855-6AC376451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4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CenturyGothic-bold.fntdata"/><Relationship Id="rId23" Type="http://schemas.openxmlformats.org/officeDocument/2006/relationships/slide" Target="slides/slide17.xml"/><Relationship Id="rId45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CenturyGothic-boldItalic.fntdata"/><Relationship Id="rId25" Type="http://schemas.openxmlformats.org/officeDocument/2006/relationships/slide" Target="slides/slide19.xml"/><Relationship Id="rId47" Type="http://schemas.openxmlformats.org/officeDocument/2006/relationships/font" Target="fonts/CenturyGothic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73955cef9_4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473955cef9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473955cef9_4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735e4d221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4735e4d22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4735e4d221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735e4d221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4735e4d22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4735e4d221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33fe4926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433fe49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433fe49265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33fe49265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433fe492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433fe49265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33deea656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433deea65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382" name="Google Shape;382;g433deea656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</a:t>
            </a:r>
            <a:r>
              <a:rPr lang="ko-KR" sz="1000">
                <a:solidFill>
                  <a:srgbClr val="262626"/>
                </a:solidFill>
              </a:rPr>
              <a:t>영화는 산업적 가능성을 가진 매체임과 동시에 대중의 인식변화를 이끌어 내는 영향력을 발휘하기도 한다. 도가니(2011) 이후 참여적인 관객성을 통해 사회약자를 위한 ‘ 도가니법’이 제정될 수 있었다. 이를 통해 알 수 있는 것은 영화가 대중을 움직이는 큰 힘을 가진 매체라는 사실이며 더 나아가 사회변화에도 직접적으로 기여할 수 있다는 것이다.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2. 2017년에 들어와서야 영화진흥위원회에서 문제인식을 하기 시작하였다.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3.</a:t>
            </a:r>
            <a:r>
              <a:rPr lang="ko-KR" sz="1000">
                <a:solidFill>
                  <a:srgbClr val="262626"/>
                </a:solidFill>
              </a:rPr>
              <a:t> 시나리오 작가조합을 제외한 여성비율이 굉장히 낮다.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4. 여성이 크레딧의 첫 번째 혹은 두 번째에 나오는 경우가 극히 낮다.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62626"/>
                </a:solidFill>
              </a:rPr>
              <a:t>5. 여성이 영화에 나오더라도, ~여친, ~엄마, 등 한정적인 이미지로밖에 소비가 되지 않는다.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401" name="Google Shape;40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33fe49265_3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433fe4926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</a:endParaRPr>
          </a:p>
        </p:txBody>
      </p:sp>
      <p:sp>
        <p:nvSpPr>
          <p:cNvPr id="435" name="Google Shape;435;g433fe49265_3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735e4d221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4735e4d22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4735e4d221_0_1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33fe49265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433fe492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433fe49265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33fe49265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433fe4926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433fe49265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e746b2f6e_1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e746b2f6e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</a:t>
            </a:r>
            <a:r>
              <a:rPr lang="ko-KR"/>
              <a:t>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3e746b2f6e_1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33deea656_1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433deea656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433deea656_1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73955cef9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473955cef9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473955cef9_2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73955cef9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473955cef9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473955cef9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73955cef9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473955cef9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473955cef9_2_1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73955cef9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473955cef9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473955cef9_2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73955cef9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473955ce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473955cef9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73955cef9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473955cef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473955cef9_2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73955cef9_2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473955cef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473955cef9_2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73955cef9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473955cef9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473955cef9_2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33deea65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433deea6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433deea65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735e4d221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4735e4d22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4735e4d221_0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735e4d221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4735e4d22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4735e4d221_0_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33fe49265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433fe492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외적적요인 제거!!!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433fe49265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e746b2f6e_15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3e746b2f6e_1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e746b2f6e_15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e746b2f6e_2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3e746b2f6e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e746b2f6e_2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35e4d221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4735e4d22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4735e4d221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3deea656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433deea6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433deea656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35e4d221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4735e4d2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4735e4d221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735e4d221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4735e4d2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4735e4d221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73955cef9_4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473955cef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473955cef9_4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목차">
  <p:cSld name="목차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467" y="1678596"/>
            <a:ext cx="12208933" cy="518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본문흰색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48" y="6244381"/>
            <a:ext cx="1056216" cy="44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hkdtkden93@naver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s://backlog.com/git-tutorial/kr/stepup/stepup2_8.html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21.png"/><Relationship Id="rId6" Type="http://schemas.openxmlformats.org/officeDocument/2006/relationships/hyperlink" Target="https://www.sourcetreeapp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hyperlink" Target="https://www.sourcetreeapp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Relationship Id="rId5" Type="http://schemas.openxmlformats.org/officeDocument/2006/relationships/hyperlink" Target="https://desktop.github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cmicpc.net/" TargetMode="External"/><Relationship Id="rId4" Type="http://schemas.openxmlformats.org/officeDocument/2006/relationships/hyperlink" Target="https://algospot.com/" TargetMode="External"/><Relationship Id="rId5" Type="http://schemas.openxmlformats.org/officeDocument/2006/relationships/hyperlink" Target="https://blog.naver.com/playcodingacademy/221190019487" TargetMode="External"/><Relationship Id="rId6" Type="http://schemas.openxmlformats.org/officeDocument/2006/relationships/hyperlink" Target="https://programmers.co.kr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cmicpc.net/" TargetMode="External"/><Relationship Id="rId4" Type="http://schemas.openxmlformats.org/officeDocument/2006/relationships/hyperlink" Target="https://algospot.com/" TargetMode="External"/><Relationship Id="rId5" Type="http://schemas.openxmlformats.org/officeDocument/2006/relationships/hyperlink" Target="https://blog.naver.com/playcodingacademy/22119001948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048244" y="4572008"/>
            <a:ext cx="29841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C7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737249" y="2000243"/>
            <a:ext cx="108834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5400"/>
              <a:buFont typeface="Arial"/>
              <a:buNone/>
            </a:pPr>
            <a:r>
              <a:rPr b="1" lang="ko-KR" sz="5400">
                <a:solidFill>
                  <a:srgbClr val="366092"/>
                </a:solidFill>
              </a:rPr>
              <a:t>우수 학습 공동체</a:t>
            </a:r>
            <a:endParaRPr b="1" i="0" sz="5400" u="none" cap="none" strike="noStrike">
              <a:solidFill>
                <a:srgbClr val="366092"/>
              </a:solidFill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914400" y="5193925"/>
            <a:ext cx="4500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전화번호 	: 	010-4082-8382</a:t>
            </a:r>
            <a:endParaRPr b="1">
              <a:solidFill>
                <a:srgbClr val="538CD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이메일 	: 	</a:t>
            </a:r>
            <a:r>
              <a:rPr b="1" lang="ko-KR" u="sng">
                <a:solidFill>
                  <a:schemeClr val="hlink"/>
                </a:solidFill>
                <a:hlinkClick r:id="rId3"/>
              </a:rPr>
              <a:t>ghkdtkden93@naver.com</a:t>
            </a:r>
            <a:endParaRPr b="1">
              <a:solidFill>
                <a:srgbClr val="538CD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538CD5"/>
                </a:solidFill>
              </a:rPr>
              <a:t>리</a:t>
            </a:r>
            <a:r>
              <a:rPr b="1" lang="ko-KR">
                <a:solidFill>
                  <a:srgbClr val="538CD5"/>
                </a:solidFill>
              </a:rPr>
              <a:t>더		:	황 상 두 </a:t>
            </a:r>
            <a:endParaRPr b="1">
              <a:solidFill>
                <a:srgbClr val="538CD5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31550" y="3234454"/>
            <a:ext cx="8928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62626"/>
                </a:solidFill>
              </a:rPr>
              <a:t>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3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1520328" y="1832931"/>
            <a:ext cx="231300" cy="2313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01" y="1832925"/>
            <a:ext cx="3371875" cy="461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676" y="2673346"/>
            <a:ext cx="6625123" cy="358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304" name="Google Shape;304;p24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050" y="4002900"/>
            <a:ext cx="71247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/>
        </p:nvSpPr>
        <p:spPr>
          <a:xfrm>
            <a:off x="4773325" y="2220175"/>
            <a:ext cx="18315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</a:rPr>
              <a:t>역</a:t>
            </a:r>
            <a:r>
              <a:rPr b="1" lang="ko-KR" sz="2000">
                <a:solidFill>
                  <a:srgbClr val="FF0000"/>
                </a:solidFill>
              </a:rPr>
              <a:t>사 일대기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/>
              <a:t>자유로운 이동</a:t>
            </a:r>
            <a:endParaRPr b="1" sz="2000"/>
          </a:p>
        </p:txBody>
      </p:sp>
      <p:grpSp>
        <p:nvGrpSpPr>
          <p:cNvPr id="307" name="Google Shape;307;p24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308" name="Google Shape;308;p24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문서 관리 시스템 (Github)</a:t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0" name="Google Shape;3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825" y="2430050"/>
            <a:ext cx="1480750" cy="8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3513725" y="3704625"/>
            <a:ext cx="4962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              8월          9월          10월          11월         </a:t>
            </a:r>
            <a:endParaRPr b="1"/>
          </a:p>
        </p:txBody>
      </p:sp>
      <p:grpSp>
        <p:nvGrpSpPr>
          <p:cNvPr id="312" name="Google Shape;312;p24"/>
          <p:cNvGrpSpPr/>
          <p:nvPr/>
        </p:nvGrpSpPr>
        <p:grpSpPr>
          <a:xfrm rot="5400000">
            <a:off x="5507433" y="2141152"/>
            <a:ext cx="363300" cy="2728257"/>
            <a:chOff x="3367278" y="2152215"/>
            <a:chExt cx="363300" cy="2728257"/>
          </a:xfrm>
        </p:grpSpPr>
        <p:sp>
          <p:nvSpPr>
            <p:cNvPr id="313" name="Google Shape;313;p24"/>
            <p:cNvSpPr/>
            <p:nvPr/>
          </p:nvSpPr>
          <p:spPr>
            <a:xfrm>
              <a:off x="3521970" y="2329848"/>
              <a:ext cx="47700" cy="2550600"/>
            </a:xfrm>
            <a:prstGeom prst="rect">
              <a:avLst/>
            </a:prstGeom>
            <a:solidFill>
              <a:srgbClr val="8CB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24"/>
            <p:cNvGrpSpPr/>
            <p:nvPr/>
          </p:nvGrpSpPr>
          <p:grpSpPr>
            <a:xfrm>
              <a:off x="3367278" y="2940534"/>
              <a:ext cx="363300" cy="363300"/>
              <a:chOff x="3244242" y="2455103"/>
              <a:chExt cx="363300" cy="363300"/>
            </a:xfrm>
          </p:grpSpPr>
          <p:sp>
            <p:nvSpPr>
              <p:cNvPr id="315" name="Google Shape;315;p24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4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24"/>
            <p:cNvGrpSpPr/>
            <p:nvPr/>
          </p:nvGrpSpPr>
          <p:grpSpPr>
            <a:xfrm>
              <a:off x="3367278" y="3728853"/>
              <a:ext cx="363300" cy="363300"/>
              <a:chOff x="3244242" y="2455103"/>
              <a:chExt cx="363300" cy="363300"/>
            </a:xfrm>
          </p:grpSpPr>
          <p:sp>
            <p:nvSpPr>
              <p:cNvPr id="318" name="Google Shape;318;p24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oogle Shape;320;p24"/>
            <p:cNvGrpSpPr/>
            <p:nvPr/>
          </p:nvGrpSpPr>
          <p:grpSpPr>
            <a:xfrm>
              <a:off x="3367278" y="4517172"/>
              <a:ext cx="363300" cy="363300"/>
              <a:chOff x="3244242" y="2455103"/>
              <a:chExt cx="363300" cy="363300"/>
            </a:xfrm>
          </p:grpSpPr>
          <p:sp>
            <p:nvSpPr>
              <p:cNvPr id="321" name="Google Shape;321;p24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3" name="Google Shape;323;p24"/>
            <p:cNvGrpSpPr/>
            <p:nvPr/>
          </p:nvGrpSpPr>
          <p:grpSpPr>
            <a:xfrm>
              <a:off x="3367278" y="2152215"/>
              <a:ext cx="363300" cy="363300"/>
              <a:chOff x="3244242" y="2455103"/>
              <a:chExt cx="363300" cy="363300"/>
            </a:xfrm>
          </p:grpSpPr>
          <p:sp>
            <p:nvSpPr>
              <p:cNvPr id="324" name="Google Shape;324;p24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4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6" name="Google Shape;326;p24"/>
          <p:cNvSpPr/>
          <p:nvPr/>
        </p:nvSpPr>
        <p:spPr>
          <a:xfrm flipH="1">
            <a:off x="5922725" y="3027225"/>
            <a:ext cx="999300" cy="27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927674" y="774875"/>
            <a:ext cx="75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37" name="Google Shape;337;p25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338" name="Google Shape;338;p25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문서 관리 시스템 (Github)</a:t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5"/>
          <p:cNvSpPr/>
          <p:nvPr/>
        </p:nvSpPr>
        <p:spPr>
          <a:xfrm>
            <a:off x="1543113" y="2321963"/>
            <a:ext cx="9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highlight>
                  <a:srgbClr val="FFFFFF"/>
                </a:highlight>
              </a:rPr>
              <a:t>개발자 간 </a:t>
            </a:r>
            <a:r>
              <a:rPr b="1" lang="ko-KR" sz="1900">
                <a:solidFill>
                  <a:srgbClr val="FF0000"/>
                </a:solidFill>
                <a:highlight>
                  <a:srgbClr val="FFFFFF"/>
                </a:highlight>
              </a:rPr>
              <a:t>협업</a:t>
            </a:r>
            <a:r>
              <a:rPr b="1" lang="ko-KR" sz="1900">
                <a:solidFill>
                  <a:schemeClr val="dk1"/>
                </a:solidFill>
                <a:highlight>
                  <a:srgbClr val="FFFFFF"/>
                </a:highlight>
              </a:rPr>
              <a:t> 시 사용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1410815" y="245591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5"/>
          <p:cNvGrpSpPr/>
          <p:nvPr/>
        </p:nvGrpSpPr>
        <p:grpSpPr>
          <a:xfrm>
            <a:off x="1410815" y="3109315"/>
            <a:ext cx="7984251" cy="400200"/>
            <a:chOff x="2518607" y="2483965"/>
            <a:chExt cx="7984251" cy="400200"/>
          </a:xfrm>
        </p:grpSpPr>
        <p:sp>
          <p:nvSpPr>
            <p:cNvPr id="343" name="Google Shape;343;p25"/>
            <p:cNvSpPr/>
            <p:nvPr/>
          </p:nvSpPr>
          <p:spPr>
            <a:xfrm>
              <a:off x="2712458" y="2483965"/>
              <a:ext cx="77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자유로운 </a:t>
              </a:r>
              <a:r>
                <a:rPr b="1" lang="ko-KR" sz="1900">
                  <a:solidFill>
                    <a:srgbClr val="FF0000"/>
                  </a:solidFill>
                  <a:highlight>
                    <a:schemeClr val="lt1"/>
                  </a:highlight>
                </a:rPr>
                <a:t>문서 관리</a:t>
              </a:r>
              <a:br>
                <a:rPr b="1" lang="ko-KR" sz="1900">
                  <a:solidFill>
                    <a:srgbClr val="FF0000"/>
                  </a:solidFill>
                </a:rPr>
              </a:br>
              <a:br>
                <a:rPr b="1" lang="ko-KR" sz="1900">
                  <a:solidFill>
                    <a:srgbClr val="262626"/>
                  </a:solidFill>
                </a:rPr>
              </a:br>
              <a:endParaRPr b="1" sz="1900"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2518607" y="2610949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25"/>
          <p:cNvGrpSpPr/>
          <p:nvPr/>
        </p:nvGrpSpPr>
        <p:grpSpPr>
          <a:xfrm>
            <a:off x="1410815" y="3858675"/>
            <a:ext cx="5079634" cy="400200"/>
            <a:chOff x="2518607" y="2728301"/>
            <a:chExt cx="5079634" cy="400200"/>
          </a:xfrm>
        </p:grpSpPr>
        <p:sp>
          <p:nvSpPr>
            <p:cNvPr id="346" name="Google Shape;346;p25"/>
            <p:cNvSpPr/>
            <p:nvPr/>
          </p:nvSpPr>
          <p:spPr>
            <a:xfrm>
              <a:off x="2712441" y="2728301"/>
              <a:ext cx="488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0000"/>
                  </a:solidFill>
                  <a:highlight>
                    <a:schemeClr val="lt1"/>
                  </a:highlight>
                </a:rPr>
                <a:t>오픈 소스</a:t>
              </a: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 대표 사이트</a:t>
              </a:r>
              <a:b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</a:b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- 무에서 유(X) / 유에서 유(O)</a:t>
              </a:r>
              <a:endParaRPr b="1" sz="19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- </a:t>
              </a:r>
              <a:r>
                <a:rPr b="1" lang="ko-KR" sz="1900">
                  <a:solidFill>
                    <a:srgbClr val="FF0000"/>
                  </a:solidFill>
                  <a:highlight>
                    <a:schemeClr val="lt1"/>
                  </a:highlight>
                </a:rPr>
                <a:t>직접</a:t>
              </a: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 소스 작성 </a:t>
              </a:r>
              <a:r>
                <a:rPr b="1" lang="ko-KR" sz="1900">
                  <a:solidFill>
                    <a:srgbClr val="FF0000"/>
                  </a:solidFill>
                  <a:highlight>
                    <a:schemeClr val="lt1"/>
                  </a:highlight>
                </a:rPr>
                <a:t>&lt;</a:t>
              </a: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 </a:t>
              </a:r>
              <a:r>
                <a:rPr b="1" lang="ko-KR" sz="1900">
                  <a:solidFill>
                    <a:srgbClr val="FF0000"/>
                  </a:solidFill>
                  <a:highlight>
                    <a:schemeClr val="lt1"/>
                  </a:highlight>
                </a:rPr>
                <a:t>기존</a:t>
              </a:r>
              <a:r>
                <a:rPr b="1" lang="ko-KR" sz="1900">
                  <a:solidFill>
                    <a:schemeClr val="dk1"/>
                  </a:solidFill>
                  <a:highlight>
                    <a:schemeClr val="lt1"/>
                  </a:highlight>
                </a:rPr>
                <a:t> 소스 파악 중요</a:t>
              </a:r>
              <a:endParaRPr b="1" sz="1900">
                <a:solidFill>
                  <a:schemeClr val="dk1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2518607" y="28575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25"/>
          <p:cNvGrpSpPr/>
          <p:nvPr/>
        </p:nvGrpSpPr>
        <p:grpSpPr>
          <a:xfrm>
            <a:off x="1410815" y="4993075"/>
            <a:ext cx="5474133" cy="400200"/>
            <a:chOff x="2518607" y="2880701"/>
            <a:chExt cx="5474133" cy="400200"/>
          </a:xfrm>
        </p:grpSpPr>
        <p:sp>
          <p:nvSpPr>
            <p:cNvPr id="349" name="Google Shape;349;p25"/>
            <p:cNvSpPr/>
            <p:nvPr/>
          </p:nvSpPr>
          <p:spPr>
            <a:xfrm>
              <a:off x="2712440" y="2880701"/>
              <a:ext cx="528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0000"/>
                  </a:solidFill>
                </a:rPr>
                <a:t>개발자</a:t>
              </a:r>
              <a:r>
                <a:rPr b="1" lang="ko-KR" sz="1900"/>
                <a:t> 간 </a:t>
              </a:r>
              <a:r>
                <a:rPr b="1" lang="ko-KR" sz="1900">
                  <a:solidFill>
                    <a:srgbClr val="FF0000"/>
                  </a:solidFill>
                </a:rPr>
                <a:t>커뮤니티</a:t>
              </a:r>
              <a:r>
                <a:rPr b="1" lang="ko-KR" sz="1900"/>
                <a:t>로 활용</a:t>
              </a:r>
              <a:br>
                <a:rPr b="1" lang="ko-KR" sz="1900"/>
              </a:br>
              <a:r>
                <a:rPr b="1" lang="ko-KR" sz="1900"/>
                <a:t>- 세상은 심각하게 넓다. 많은 개발자 접촉 시도 추천</a:t>
              </a:r>
              <a:endParaRPr b="1" sz="1900"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375" y="1403250"/>
            <a:ext cx="4030625" cy="29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6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361" name="Google Shape;361;p26"/>
          <p:cNvSpPr txBox="1"/>
          <p:nvPr/>
        </p:nvSpPr>
        <p:spPr>
          <a:xfrm>
            <a:off x="699075" y="774875"/>
            <a:ext cx="961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-29600" y="1750175"/>
            <a:ext cx="86151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333333"/>
                </a:solidFill>
              </a:rPr>
              <a:t>Git의 기본 개념</a:t>
            </a:r>
            <a:endParaRPr b="1" sz="30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Git으로 파일을 관리하면, 업데이트 이력이 Git에 저장.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매번 백업용 파일 복사본을 만들 필요가 없으니까 엄청 편하고 깔끔.</a:t>
            </a:r>
            <a:endParaRPr sz="1200">
              <a:solidFill>
                <a:srgbClr val="333333"/>
              </a:solidFill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0" y="3764675"/>
            <a:ext cx="121920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3300">
                <a:solidFill>
                  <a:srgbClr val="333333"/>
                </a:solidFill>
              </a:rPr>
              <a:t># 저장소</a:t>
            </a:r>
            <a:endParaRPr b="1" sz="33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Git은 원격 저장소, 로컬 저장소를 제공.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원격 저장소(Remote Repository)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marR="1905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350">
                <a:solidFill>
                  <a:srgbClr val="777777"/>
                </a:solidFill>
              </a:rPr>
              <a:t>파일이 원격 저장소 전용 서버에서 관리되며 여러 사람이 함께 </a:t>
            </a:r>
            <a:r>
              <a:rPr b="1" lang="ko-KR" sz="1350">
                <a:solidFill>
                  <a:srgbClr val="777777"/>
                </a:solidFill>
              </a:rPr>
              <a:t>공유</a:t>
            </a:r>
            <a:r>
              <a:rPr lang="ko-KR" sz="1350">
                <a:solidFill>
                  <a:srgbClr val="777777"/>
                </a:solidFill>
              </a:rPr>
              <a:t>하기 위한 저장소.</a:t>
            </a:r>
            <a:endParaRPr sz="1350">
              <a:solidFill>
                <a:srgbClr val="777777"/>
              </a:solidFill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200">
                <a:solidFill>
                  <a:srgbClr val="333333"/>
                </a:solidFill>
              </a:rPr>
              <a:t>로컬 저장소(Local Repository)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marR="1905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ko-KR" sz="1350">
                <a:solidFill>
                  <a:srgbClr val="777777"/>
                </a:solidFill>
              </a:rPr>
              <a:t>네 PC에 파일이 저장되는 </a:t>
            </a:r>
            <a:r>
              <a:rPr b="1" lang="ko-KR" sz="1350">
                <a:solidFill>
                  <a:srgbClr val="777777"/>
                </a:solidFill>
              </a:rPr>
              <a:t>개인</a:t>
            </a:r>
            <a:r>
              <a:rPr lang="ko-KR" sz="1350">
                <a:solidFill>
                  <a:srgbClr val="777777"/>
                </a:solidFill>
              </a:rPr>
              <a:t> 전용 저장소.</a:t>
            </a:r>
            <a:endParaRPr sz="1350">
              <a:solidFill>
                <a:srgbClr val="777777"/>
              </a:solidFill>
            </a:endParaRPr>
          </a:p>
          <a:p>
            <a:pPr indent="0" lvl="0" marL="190500" marR="190500" rtl="0" algn="l">
              <a:lnSpc>
                <a:spcPct val="166666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lang="ko-KR" sz="1350">
                <a:solidFill>
                  <a:srgbClr val="777777"/>
                </a:solidFill>
                <a:highlight>
                  <a:srgbClr val="FFFFFF"/>
                </a:highlight>
              </a:rPr>
              <a:t>평소에는 내 PC의 로컬 저장소에서 작업하다가 작업한 내용을 공개하고 싶을 때에 원격 저장소에 업로드. </a:t>
            </a:r>
            <a:endParaRPr sz="135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190500" marR="190500" rtl="0" algn="l">
              <a:lnSpc>
                <a:spcPct val="166666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sz="1350">
                <a:solidFill>
                  <a:srgbClr val="777777"/>
                </a:solidFill>
                <a:highlight>
                  <a:srgbClr val="FFFFFF"/>
                </a:highlight>
              </a:rPr>
              <a:t>또한, 원격 저장소에서 다른 사람이 작업한 파일을 로컬 저장소로 가져올 수도 있음.</a:t>
            </a:r>
            <a:endParaRPr sz="1350">
              <a:solidFill>
                <a:srgbClr val="777777"/>
              </a:solidFill>
              <a:highlight>
                <a:srgbClr val="FFFFFF"/>
              </a:highlight>
            </a:endParaRPr>
          </a:p>
        </p:txBody>
      </p:sp>
      <p:pic>
        <p:nvPicPr>
          <p:cNvPr id="364" name="Google Shape;3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325" y="4295725"/>
            <a:ext cx="3962674" cy="17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6"/>
          <p:cNvSpPr/>
          <p:nvPr/>
        </p:nvSpPr>
        <p:spPr>
          <a:xfrm>
            <a:off x="8161375" y="1403250"/>
            <a:ext cx="26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https://github.com</a:t>
            </a:r>
            <a:endParaRPr b="1"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375" name="Google Shape;375;p27"/>
          <p:cNvSpPr txBox="1"/>
          <p:nvPr/>
        </p:nvSpPr>
        <p:spPr>
          <a:xfrm>
            <a:off x="775274" y="774875"/>
            <a:ext cx="9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12550" y="1750175"/>
            <a:ext cx="11125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333333"/>
                </a:solidFill>
              </a:rPr>
              <a:t># 커밋</a:t>
            </a:r>
            <a:endParaRPr b="1" sz="3000">
              <a:solidFill>
                <a:srgbClr val="33333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변경을 기록하기 위하여 커밋을 함.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파일 및 폴더의 추가/변경 사항을 저장소에 기록하려면 '커밋'이란 버튼을 눌러줌.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커밋 버튼을 누르면 이전 커밋 상태 ~ 현재 상태 까지의 변경 이력이 기록된 커밋(혹은 리비전) 생성.</a:t>
            </a:r>
            <a:endParaRPr sz="12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시간순으로 저장.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333333"/>
                </a:solidFill>
              </a:rPr>
              <a:t>Git 권장 메시지 형식</a:t>
            </a:r>
            <a:endParaRPr b="1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1번째 줄 : 커밋 내의 변경 내용을 요약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2번째 줄 : 빈 칸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0" rtl="0" algn="l">
              <a:spcBef>
                <a:spcPts val="24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rgbClr val="333333"/>
                </a:solidFill>
                <a:highlight>
                  <a:srgbClr val="F8F8F8"/>
                </a:highlight>
                <a:latin typeface="Verdana"/>
                <a:ea typeface="Verdana"/>
                <a:cs typeface="Verdana"/>
                <a:sym typeface="Verdana"/>
              </a:rPr>
              <a:t>3번째 줄 : 변경한 이유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50" y="1511425"/>
            <a:ext cx="554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7"/>
          <p:cNvSpPr txBox="1"/>
          <p:nvPr/>
        </p:nvSpPr>
        <p:spPr>
          <a:xfrm>
            <a:off x="5838600" y="3698825"/>
            <a:ext cx="63534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33333"/>
                </a:solidFill>
              </a:rPr>
              <a:t># 작업 트리(Work tree) &amp; 인덱스(Index)</a:t>
            </a:r>
            <a:endParaRPr b="1"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Git 에서 폴더를 '작업 트리'(Work Tree)라고 함.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43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ko-KR" sz="1200">
                <a:solidFill>
                  <a:srgbClr val="333333"/>
                </a:solidFill>
              </a:rPr>
              <a:t>커밋을 실행하기 전의 저장소와 작업 트리 사이에 존재하는 공간을 '인덱스 '라고 함.</a:t>
            </a:r>
            <a:endParaRPr sz="12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/>
          <p:nvPr/>
        </p:nvSpPr>
        <p:spPr>
          <a:xfrm>
            <a:off x="8259632" y="2487849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8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927677" y="853887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390" name="Google Shape;390;p28"/>
          <p:cNvSpPr txBox="1"/>
          <p:nvPr/>
        </p:nvSpPr>
        <p:spPr>
          <a:xfrm>
            <a:off x="927675" y="774875"/>
            <a:ext cx="76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161" y="2345825"/>
            <a:ext cx="6639213" cy="41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/>
          <p:nvPr/>
        </p:nvSpPr>
        <p:spPr>
          <a:xfrm>
            <a:off x="8408775" y="2333450"/>
            <a:ext cx="37833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시간 : 매주 월요일 17 : 30</a:t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장소 : 강남대학교 </a:t>
            </a:r>
            <a:r>
              <a:rPr b="1" lang="ko-KR" sz="1900">
                <a:solidFill>
                  <a:srgbClr val="262626"/>
                </a:solidFill>
              </a:rPr>
              <a:t>이공관 312호</a:t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6262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</a:rPr>
              <a:t>주 1회</a:t>
            </a:r>
            <a:br>
              <a:rPr b="1" lang="ko-KR" sz="1900">
                <a:solidFill>
                  <a:srgbClr val="262626"/>
                </a:solidFill>
              </a:rPr>
            </a:br>
            <a:endParaRPr b="1" sz="1900"/>
          </a:p>
        </p:txBody>
      </p:sp>
      <p:grpSp>
        <p:nvGrpSpPr>
          <p:cNvPr id="393" name="Google Shape;393;p28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394" name="Google Shape;394;p2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활동 기간 및 장소</a:t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28"/>
          <p:cNvSpPr/>
          <p:nvPr/>
        </p:nvSpPr>
        <p:spPr>
          <a:xfrm>
            <a:off x="8259632" y="3326049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8291396" y="4185480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9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927677" y="853887"/>
            <a:ext cx="58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2576254" y="336021"/>
            <a:ext cx="7036490" cy="1175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목표 및 성과</a:t>
            </a:r>
            <a:endParaRPr/>
          </a:p>
        </p:txBody>
      </p:sp>
      <p:sp>
        <p:nvSpPr>
          <p:cNvPr id="408" name="Google Shape;408;p29"/>
          <p:cNvSpPr txBox="1"/>
          <p:nvPr/>
        </p:nvSpPr>
        <p:spPr>
          <a:xfrm>
            <a:off x="927675" y="774875"/>
            <a:ext cx="81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r>
            <a:endParaRPr/>
          </a:p>
        </p:txBody>
      </p:sp>
      <p:sp>
        <p:nvSpPr>
          <p:cNvPr id="409" name="Google Shape;409;p29"/>
          <p:cNvSpPr txBox="1"/>
          <p:nvPr/>
        </p:nvSpPr>
        <p:spPr>
          <a:xfrm>
            <a:off x="7866275" y="6163425"/>
            <a:ext cx="4125900" cy="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410" name="Google Shape;410;p29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411" name="Google Shape;411;p29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목표</a:t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29"/>
          <p:cNvGrpSpPr/>
          <p:nvPr/>
        </p:nvGrpSpPr>
        <p:grpSpPr>
          <a:xfrm>
            <a:off x="1743983" y="2673356"/>
            <a:ext cx="7746965" cy="2861419"/>
            <a:chOff x="1796608" y="2046781"/>
            <a:chExt cx="7746965" cy="2861419"/>
          </a:xfrm>
        </p:grpSpPr>
        <p:grpSp>
          <p:nvGrpSpPr>
            <p:cNvPr id="414" name="Google Shape;414;p29"/>
            <p:cNvGrpSpPr/>
            <p:nvPr/>
          </p:nvGrpSpPr>
          <p:grpSpPr>
            <a:xfrm>
              <a:off x="1796608" y="2046781"/>
              <a:ext cx="7746965" cy="2783140"/>
              <a:chOff x="3367278" y="2097331"/>
              <a:chExt cx="7746965" cy="2783140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3521970" y="2329848"/>
                <a:ext cx="47700" cy="2550600"/>
              </a:xfrm>
              <a:prstGeom prst="rect">
                <a:avLst/>
              </a:prstGeom>
              <a:solidFill>
                <a:srgbClr val="8CB3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6" name="Google Shape;416;p29"/>
              <p:cNvGrpSpPr/>
              <p:nvPr/>
            </p:nvGrpSpPr>
            <p:grpSpPr>
              <a:xfrm>
                <a:off x="3367278" y="2940534"/>
                <a:ext cx="363300" cy="363300"/>
                <a:chOff x="3244242" y="2455103"/>
                <a:chExt cx="363300" cy="363300"/>
              </a:xfrm>
            </p:grpSpPr>
            <p:sp>
              <p:nvSpPr>
                <p:cNvPr id="417" name="Google Shape;417;p29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9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9" name="Google Shape;419;p29"/>
              <p:cNvSpPr txBox="1"/>
              <p:nvPr/>
            </p:nvSpPr>
            <p:spPr>
              <a:xfrm>
                <a:off x="4074145" y="2884100"/>
                <a:ext cx="6124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문제해결능력 향상</a:t>
                </a:r>
                <a:endParaRPr/>
              </a:p>
            </p:txBody>
          </p:sp>
          <p:grpSp>
            <p:nvGrpSpPr>
              <p:cNvPr id="420" name="Google Shape;420;p29"/>
              <p:cNvGrpSpPr/>
              <p:nvPr/>
            </p:nvGrpSpPr>
            <p:grpSpPr>
              <a:xfrm>
                <a:off x="3367278" y="3728853"/>
                <a:ext cx="363300" cy="363300"/>
                <a:chOff x="3244242" y="2455103"/>
                <a:chExt cx="363300" cy="363300"/>
              </a:xfrm>
            </p:grpSpPr>
            <p:sp>
              <p:nvSpPr>
                <p:cNvPr id="421" name="Google Shape;421;p29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29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3" name="Google Shape;423;p29"/>
              <p:cNvSpPr txBox="1"/>
              <p:nvPr/>
            </p:nvSpPr>
            <p:spPr>
              <a:xfrm>
                <a:off x="4074145" y="3672400"/>
                <a:ext cx="59886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각종 알고리즘 면접 준비에 도움</a:t>
                </a:r>
                <a:endParaRPr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24" name="Google Shape;424;p29"/>
              <p:cNvGrpSpPr/>
              <p:nvPr/>
            </p:nvGrpSpPr>
            <p:grpSpPr>
              <a:xfrm>
                <a:off x="3367278" y="4517172"/>
                <a:ext cx="363300" cy="363300"/>
                <a:chOff x="3244242" y="2455103"/>
                <a:chExt cx="363300" cy="363300"/>
              </a:xfrm>
            </p:grpSpPr>
            <p:sp>
              <p:nvSpPr>
                <p:cNvPr id="425" name="Google Shape;425;p29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29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7" name="Google Shape;427;p29"/>
              <p:cNvGrpSpPr/>
              <p:nvPr/>
            </p:nvGrpSpPr>
            <p:grpSpPr>
              <a:xfrm>
                <a:off x="3367278" y="2152215"/>
                <a:ext cx="363300" cy="363300"/>
                <a:chOff x="3244242" y="2455103"/>
                <a:chExt cx="363300" cy="363300"/>
              </a:xfrm>
            </p:grpSpPr>
            <p:sp>
              <p:nvSpPr>
                <p:cNvPr id="428" name="Google Shape;428;p29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29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0" name="Google Shape;430;p29"/>
              <p:cNvSpPr txBox="1"/>
              <p:nvPr/>
            </p:nvSpPr>
            <p:spPr>
              <a:xfrm>
                <a:off x="4074143" y="2097331"/>
                <a:ext cx="7040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500">
                    <a:solidFill>
                      <a:srgbClr val="262626"/>
                    </a:solidFill>
                  </a:rPr>
                  <a:t>협업시스템의 일종인 github 경험</a:t>
                </a:r>
                <a:endParaRPr sz="2500">
                  <a:solidFill>
                    <a:srgbClr val="262626"/>
                  </a:solidFill>
                </a:endParaRPr>
              </a:p>
            </p:txBody>
          </p:sp>
        </p:grpSp>
        <p:sp>
          <p:nvSpPr>
            <p:cNvPr id="431" name="Google Shape;431;p29"/>
            <p:cNvSpPr txBox="1"/>
            <p:nvPr/>
          </p:nvSpPr>
          <p:spPr>
            <a:xfrm>
              <a:off x="2504550" y="4431200"/>
              <a:ext cx="6082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500">
                  <a:solidFill>
                    <a:srgbClr val="262626"/>
                  </a:solidFill>
                </a:rPr>
                <a:t>정보처리기사 및 전공 수업에 간접적인 도움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0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927677" y="853887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목표 및 학습내용</a:t>
            </a:r>
            <a:endParaRPr/>
          </a:p>
        </p:txBody>
      </p:sp>
      <p:sp>
        <p:nvSpPr>
          <p:cNvPr id="442" name="Google Shape;442;p30"/>
          <p:cNvSpPr txBox="1"/>
          <p:nvPr/>
        </p:nvSpPr>
        <p:spPr>
          <a:xfrm>
            <a:off x="927675" y="774875"/>
            <a:ext cx="82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r>
            <a:endParaRPr/>
          </a:p>
        </p:txBody>
      </p:sp>
      <p:grpSp>
        <p:nvGrpSpPr>
          <p:cNvPr id="443" name="Google Shape;443;p30"/>
          <p:cNvGrpSpPr/>
          <p:nvPr/>
        </p:nvGrpSpPr>
        <p:grpSpPr>
          <a:xfrm>
            <a:off x="1520328" y="1749566"/>
            <a:ext cx="3443665" cy="570900"/>
            <a:chOff x="2368627" y="1154165"/>
            <a:chExt cx="3443665" cy="570900"/>
          </a:xfrm>
        </p:grpSpPr>
        <p:sp>
          <p:nvSpPr>
            <p:cNvPr id="444" name="Google Shape;444;p30"/>
            <p:cNvSpPr txBox="1"/>
            <p:nvPr/>
          </p:nvSpPr>
          <p:spPr>
            <a:xfrm>
              <a:off x="2645492" y="11541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학습내용 요약</a:t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2368627" y="12245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46" name="Google Shape;446;p30"/>
          <p:cNvGraphicFramePr/>
          <p:nvPr/>
        </p:nvGraphicFramePr>
        <p:xfrm>
          <a:off x="952500" y="22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{288DEA42-4FDC-40E3-9855-6AC376451A2F}</a:tableStyleId>
              </a:tblPr>
              <a:tblGrid>
                <a:gridCol w="2530925"/>
                <a:gridCol w="7756075"/>
              </a:tblGrid>
              <a:tr h="556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F3F3F3"/>
                          </a:solidFill>
                        </a:rPr>
                        <a:t>주차</a:t>
                      </a:r>
                      <a:endParaRPr sz="18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solidFill>
                            <a:srgbClr val="F3F3F3"/>
                          </a:solidFill>
                        </a:rPr>
                        <a:t>내용</a:t>
                      </a:r>
                      <a:endParaRPr sz="18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1주차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알고리즘이 집 설계도라고 할 때 집 재료에 해당하는 자료구조에 대하여 공부하였습니다.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2주차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알고리즘에서 3번째로 많이 나오며 최단 경로 알고리즘에 응용되어 사용되는 탐욕 알고리즘에 대하여 공부하였습니다. 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3주차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정보검</a:t>
                      </a:r>
                      <a:r>
                        <a:rPr lang="ko-KR"/>
                        <a:t>색 시 빠르게 탐색할 때 가장 빠르게 탐색 가능한 알고리즘인 이진 탐색에 대하여 공부하였습니다.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4주차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브루트 포스 알고리즘 모든 경우를 다해보는 탐색 방법에 대해 알아보았습니다.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컴퓨팅능력이 좋은 컴퓨터일수록 이런 브루트 포스 알고리즘이 종종 사용이 됩니다.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특히 암호학에서 기밀성을 해치기 위해 공격자들이 많이 하는 공격방법 중 하나입니다.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5주차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그래프 알고리즘의 일종인 </a:t>
                      </a: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Kruskal 알고리즘에 대한 분석 및 문제 해결 및 토론. 최소 거리 알고리즘 중 대표적인 알고리즘입니다.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31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6주차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체스 및 바둑에 적용되는 알고리즘 중 하나인 다이나믹 프로그래밍을 공부했습니다. 다이나믹 프로그래밍은 메모리를 희생하여 속도를 향상시키는 방법의 일종으로 알고리즘 대회에서 가장 많이 나오는 유형 중 하나입니다.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1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알고리즘 문</a:t>
            </a:r>
            <a:r>
              <a:rPr b="1" lang="ko-KR" sz="4800">
                <a:solidFill>
                  <a:srgbClr val="595959"/>
                </a:solidFill>
              </a:rPr>
              <a:t>제 풀이</a:t>
            </a:r>
            <a:endParaRPr/>
          </a:p>
        </p:txBody>
      </p:sp>
      <p:sp>
        <p:nvSpPr>
          <p:cNvPr id="456" name="Google Shape;456;p31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7" name="Google Shape;457;p31"/>
          <p:cNvGrpSpPr/>
          <p:nvPr/>
        </p:nvGrpSpPr>
        <p:grpSpPr>
          <a:xfrm>
            <a:off x="1743983" y="2673356"/>
            <a:ext cx="7746965" cy="2845301"/>
            <a:chOff x="1796608" y="2046781"/>
            <a:chExt cx="7746965" cy="2845301"/>
          </a:xfrm>
        </p:grpSpPr>
        <p:grpSp>
          <p:nvGrpSpPr>
            <p:cNvPr id="458" name="Google Shape;458;p31"/>
            <p:cNvGrpSpPr/>
            <p:nvPr/>
          </p:nvGrpSpPr>
          <p:grpSpPr>
            <a:xfrm>
              <a:off x="1796608" y="2046781"/>
              <a:ext cx="7746965" cy="2084304"/>
              <a:chOff x="3367278" y="2097331"/>
              <a:chExt cx="7746965" cy="2084304"/>
            </a:xfrm>
          </p:grpSpPr>
          <p:sp>
            <p:nvSpPr>
              <p:cNvPr id="459" name="Google Shape;459;p31"/>
              <p:cNvSpPr/>
              <p:nvPr/>
            </p:nvSpPr>
            <p:spPr>
              <a:xfrm>
                <a:off x="3540945" y="2329849"/>
                <a:ext cx="28800" cy="1677000"/>
              </a:xfrm>
              <a:prstGeom prst="rect">
                <a:avLst/>
              </a:prstGeom>
              <a:solidFill>
                <a:srgbClr val="8CB3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0" name="Google Shape;460;p31"/>
              <p:cNvGrpSpPr/>
              <p:nvPr/>
            </p:nvGrpSpPr>
            <p:grpSpPr>
              <a:xfrm>
                <a:off x="3367278" y="2940534"/>
                <a:ext cx="363300" cy="363300"/>
                <a:chOff x="3244242" y="2455103"/>
                <a:chExt cx="363300" cy="363300"/>
              </a:xfrm>
            </p:grpSpPr>
            <p:sp>
              <p:nvSpPr>
                <p:cNvPr id="461" name="Google Shape;461;p31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3" name="Google Shape;463;p31"/>
              <p:cNvSpPr txBox="1"/>
              <p:nvPr/>
            </p:nvSpPr>
            <p:spPr>
              <a:xfrm>
                <a:off x="4074145" y="2884100"/>
                <a:ext cx="6124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ko-KR" sz="2100"/>
                  <a:t>결과는 1개 // 정답은</a:t>
                </a:r>
                <a:r>
                  <a:rPr lang="ko-KR" sz="1900"/>
                  <a:t> </a:t>
                </a:r>
                <a:r>
                  <a:rPr b="1" lang="ko-KR" sz="2700">
                    <a:solidFill>
                      <a:schemeClr val="dk1"/>
                    </a:solidFill>
                    <a:latin typeface="Batang"/>
                    <a:ea typeface="Batang"/>
                    <a:cs typeface="Batang"/>
                    <a:sym typeface="Batang"/>
                  </a:rPr>
                  <a:t>多</a:t>
                </a:r>
                <a:br>
                  <a:rPr b="1" lang="ko-KR" sz="2700">
                    <a:solidFill>
                      <a:schemeClr val="dk1"/>
                    </a:solidFill>
                    <a:latin typeface="Batang"/>
                    <a:ea typeface="Batang"/>
                    <a:cs typeface="Batang"/>
                    <a:sym typeface="Batang"/>
                  </a:rPr>
                </a:br>
                <a:r>
                  <a:rPr lang="ko-KR" sz="2000">
                    <a:solidFill>
                      <a:srgbClr val="262626"/>
                    </a:solidFill>
                  </a:rPr>
                  <a:t>- 상대방과 문제 풀이</a:t>
                </a:r>
                <a:r>
                  <a:rPr b="1" lang="ko-KR" sz="2000" u="sng">
                    <a:solidFill>
                      <a:srgbClr val="262626"/>
                    </a:solidFill>
                  </a:rPr>
                  <a:t>비교</a:t>
                </a:r>
                <a:endParaRPr b="1" sz="700" u="sng"/>
              </a:p>
            </p:txBody>
          </p:sp>
          <p:grpSp>
            <p:nvGrpSpPr>
              <p:cNvPr id="464" name="Google Shape;464;p31"/>
              <p:cNvGrpSpPr/>
              <p:nvPr/>
            </p:nvGrpSpPr>
            <p:grpSpPr>
              <a:xfrm>
                <a:off x="3367278" y="3728853"/>
                <a:ext cx="363300" cy="363300"/>
                <a:chOff x="3244242" y="2455103"/>
                <a:chExt cx="363300" cy="363300"/>
              </a:xfrm>
            </p:grpSpPr>
            <p:sp>
              <p:nvSpPr>
                <p:cNvPr id="465" name="Google Shape;465;p31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7" name="Google Shape;467;p31"/>
              <p:cNvSpPr txBox="1"/>
              <p:nvPr/>
            </p:nvSpPr>
            <p:spPr>
              <a:xfrm>
                <a:off x="4074145" y="3704635"/>
                <a:ext cx="59886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200"/>
                  <a:t>블로그, Github(문서관리 시스템) </a:t>
                </a:r>
                <a:r>
                  <a:rPr b="1" lang="ko-KR" sz="2200" u="sng"/>
                  <a:t>포스팅</a:t>
                </a:r>
                <a:br>
                  <a:rPr b="1" lang="ko-KR" sz="2200" u="sng"/>
                </a:br>
                <a:r>
                  <a:rPr lang="ko-KR" sz="2100"/>
                  <a:t>- </a:t>
                </a:r>
                <a:r>
                  <a:rPr lang="ko-KR" sz="2000"/>
                  <a:t>검토 가능, 장기기억</a:t>
                </a:r>
                <a:endParaRPr sz="2000"/>
              </a:p>
            </p:txBody>
          </p:sp>
          <p:grpSp>
            <p:nvGrpSpPr>
              <p:cNvPr id="468" name="Google Shape;468;p31"/>
              <p:cNvGrpSpPr/>
              <p:nvPr/>
            </p:nvGrpSpPr>
            <p:grpSpPr>
              <a:xfrm>
                <a:off x="3367278" y="2152215"/>
                <a:ext cx="363300" cy="363300"/>
                <a:chOff x="3244242" y="2455103"/>
                <a:chExt cx="363300" cy="363300"/>
              </a:xfrm>
            </p:grpSpPr>
            <p:sp>
              <p:nvSpPr>
                <p:cNvPr id="469" name="Google Shape;469;p31"/>
                <p:cNvSpPr/>
                <p:nvPr/>
              </p:nvSpPr>
              <p:spPr>
                <a:xfrm>
                  <a:off x="3244242" y="2455103"/>
                  <a:ext cx="363300" cy="3633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330215" y="2545290"/>
                  <a:ext cx="187800" cy="187800"/>
                </a:xfrm>
                <a:prstGeom prst="ellipse">
                  <a:avLst/>
                </a:prstGeom>
                <a:solidFill>
                  <a:srgbClr val="B7CCE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1" name="Google Shape;471;p31"/>
              <p:cNvSpPr txBox="1"/>
              <p:nvPr/>
            </p:nvSpPr>
            <p:spPr>
              <a:xfrm>
                <a:off x="4074143" y="2097331"/>
                <a:ext cx="70401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00" u="sng">
                    <a:solidFill>
                      <a:srgbClr val="262626"/>
                    </a:solidFill>
                  </a:rPr>
                  <a:t>수학 문제 풀이</a:t>
                </a:r>
                <a:r>
                  <a:rPr lang="ko-KR" sz="2300">
                    <a:solidFill>
                      <a:srgbClr val="262626"/>
                    </a:solidFill>
                  </a:rPr>
                  <a:t> 방식과 유사</a:t>
                </a:r>
                <a:br>
                  <a:rPr lang="ko-KR" sz="2300">
                    <a:solidFill>
                      <a:srgbClr val="262626"/>
                    </a:solidFill>
                  </a:rPr>
                </a:br>
                <a:r>
                  <a:rPr lang="ko-KR" sz="2000">
                    <a:solidFill>
                      <a:srgbClr val="262626"/>
                    </a:solidFill>
                  </a:rPr>
                  <a:t>- 정답을 보지 않는다.</a:t>
                </a:r>
                <a:endParaRPr sz="2000">
                  <a:solidFill>
                    <a:srgbClr val="262626"/>
                  </a:solidFill>
                </a:endParaRPr>
              </a:p>
            </p:txBody>
          </p:sp>
        </p:grpSp>
        <p:sp>
          <p:nvSpPr>
            <p:cNvPr id="472" name="Google Shape;472;p31"/>
            <p:cNvSpPr txBox="1"/>
            <p:nvPr/>
          </p:nvSpPr>
          <p:spPr>
            <a:xfrm>
              <a:off x="2504550" y="4415082"/>
              <a:ext cx="6082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2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2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알고리즘 해결 예시 (1)</a:t>
            </a:r>
            <a:endParaRPr/>
          </a:p>
        </p:txBody>
      </p:sp>
      <p:sp>
        <p:nvSpPr>
          <p:cNvPr id="482" name="Google Shape;482;p32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32"/>
          <p:cNvSpPr txBox="1"/>
          <p:nvPr/>
        </p:nvSpPr>
        <p:spPr>
          <a:xfrm>
            <a:off x="31875" y="1750175"/>
            <a:ext cx="543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백준 알고리즘 - </a:t>
            </a:r>
            <a:r>
              <a:rPr b="1" lang="ko-KR" sz="1950">
                <a:solidFill>
                  <a:srgbClr val="5C5C5C"/>
                </a:solidFill>
              </a:rPr>
              <a:t>No.2839 설탕 배달 문제</a:t>
            </a:r>
            <a:endParaRPr b="1" sz="1950">
              <a:solidFill>
                <a:srgbClr val="5C5C5C"/>
              </a:solidFill>
            </a:endParaRPr>
          </a:p>
        </p:txBody>
      </p:sp>
      <p:pic>
        <p:nvPicPr>
          <p:cNvPr id="484" name="Google Shape;4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5" y="2450025"/>
            <a:ext cx="6471802" cy="42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/>
        </p:nvSpPr>
        <p:spPr>
          <a:xfrm>
            <a:off x="6585900" y="4922625"/>
            <a:ext cx="60516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해결</a:t>
            </a:r>
            <a:endParaRPr b="1" sz="195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5kg과 3kg으로 최소한의 봉지 개수를 만들어야 하므로, 처음에 입력받은 N을 5로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나누게 되면 나머지가 총 5개의 경우로 나뉘게 되고,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 나머지가 0을 제외한 경우들은 3의 배수가 되도록 5를 덜 나눠줘야 합니다.</a:t>
            </a:r>
            <a:endParaRPr sz="1200">
              <a:solidFill>
                <a:srgbClr val="5C5C5C"/>
              </a:solidFill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6585900" y="2428500"/>
            <a:ext cx="56061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이해</a:t>
            </a:r>
            <a:endParaRPr b="1" sz="195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N kg  (3 ≤ N ≤ 5000) 을 입력 받게 되고, 입력 받은 N은 3 또는 5로 완전히 나누어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떨어져야 합니다. 만약 3과 5로 N을 정확히 나눌 수 없다면 </a:t>
            </a:r>
            <a:endParaRPr sz="1200">
              <a:solidFill>
                <a:srgbClr val="5C5C5C"/>
              </a:solidFill>
            </a:endParaRPr>
          </a:p>
          <a:p>
            <a:pPr indent="0" lvl="0" marL="0" rtl="0" algn="l">
              <a:lnSpc>
                <a:spcPct val="17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ko-KR" sz="1200">
                <a:solidFill>
                  <a:srgbClr val="5C5C5C"/>
                </a:solidFill>
              </a:rPr>
              <a:t>-1을 출력하게 만들어야 합니다.</a:t>
            </a:r>
            <a:endParaRPr sz="1200">
              <a:solidFill>
                <a:srgbClr val="5C5C5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4"/>
            <a:ext cx="5354100" cy="6858000"/>
          </a:xfrm>
          <a:prstGeom prst="rect">
            <a:avLst/>
          </a:prstGeom>
          <a:solidFill>
            <a:srgbClr val="C5D8F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1850719" y="2640121"/>
            <a:ext cx="1652530" cy="1514055"/>
            <a:chOff x="1912408" y="3073707"/>
            <a:chExt cx="1652530" cy="755479"/>
          </a:xfrm>
        </p:grpSpPr>
        <p:sp>
          <p:nvSpPr>
            <p:cNvPr id="105" name="Google Shape;105;p15"/>
            <p:cNvSpPr/>
            <p:nvPr/>
          </p:nvSpPr>
          <p:spPr>
            <a:xfrm>
              <a:off x="1912408" y="3767770"/>
              <a:ext cx="1652530" cy="61416"/>
            </a:xfrm>
            <a:prstGeom prst="rect">
              <a:avLst/>
            </a:prstGeom>
            <a:solidFill>
              <a:srgbClr val="366092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2380416" y="3173542"/>
              <a:ext cx="5379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12408" y="3073707"/>
              <a:ext cx="1652400" cy="61500"/>
            </a:xfrm>
            <a:prstGeom prst="rect">
              <a:avLst/>
            </a:prstGeom>
            <a:solidFill>
              <a:srgbClr val="366092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6059500" y="1506350"/>
            <a:ext cx="5354077" cy="624600"/>
            <a:chOff x="6103475" y="193650"/>
            <a:chExt cx="5354077" cy="624600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기본 소개</a:t>
              </a:r>
              <a:r>
                <a:rPr lang="ko-KR" sz="2200">
                  <a:solidFill>
                    <a:schemeClr val="dk1"/>
                  </a:solidFill>
                </a:rPr>
                <a:t> 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1</a:t>
              </a:r>
              <a:endParaRPr b="1" sz="2800"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6059500" y="2150486"/>
            <a:ext cx="5354077" cy="624600"/>
            <a:chOff x="6103475" y="193650"/>
            <a:chExt cx="5354077" cy="624600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목표 및 학습내용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2</a:t>
              </a:r>
              <a:endParaRPr b="1" sz="2800"/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6059500" y="2794621"/>
            <a:ext cx="5354077" cy="624600"/>
            <a:chOff x="6103475" y="193650"/>
            <a:chExt cx="5354077" cy="624600"/>
          </a:xfrm>
        </p:grpSpPr>
        <p:sp>
          <p:nvSpPr>
            <p:cNvPr id="115" name="Google Shape;115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운영 노하우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3</a:t>
              </a:r>
              <a:endParaRPr b="1" sz="2800"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6059500" y="3438757"/>
            <a:ext cx="5354077" cy="624600"/>
            <a:chOff x="6103475" y="193650"/>
            <a:chExt cx="5354077" cy="624600"/>
          </a:xfrm>
        </p:grpSpPr>
        <p:sp>
          <p:nvSpPr>
            <p:cNvPr id="118" name="Google Shape;118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활동 후기</a:t>
              </a:r>
              <a:r>
                <a:rPr lang="ko-KR" sz="2200">
                  <a:solidFill>
                    <a:schemeClr val="dk1"/>
                  </a:solidFill>
                </a:rPr>
                <a:t> 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4</a:t>
              </a:r>
              <a:endParaRPr b="1" sz="2800"/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6059500" y="4082893"/>
            <a:ext cx="5354077" cy="624600"/>
            <a:chOff x="6103475" y="193650"/>
            <a:chExt cx="5354077" cy="624600"/>
          </a:xfrm>
        </p:grpSpPr>
        <p:sp>
          <p:nvSpPr>
            <p:cNvPr id="121" name="Google Shape;121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200">
                  <a:solidFill>
                    <a:schemeClr val="dk1"/>
                  </a:solidFill>
                </a:rPr>
                <a:t>운영 개선 사항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5</a:t>
              </a:r>
              <a:endParaRPr b="1" sz="2800"/>
            </a:p>
          </p:txBody>
        </p:sp>
      </p:grpSp>
      <p:grpSp>
        <p:nvGrpSpPr>
          <p:cNvPr id="123" name="Google Shape;123;p15"/>
          <p:cNvGrpSpPr/>
          <p:nvPr/>
        </p:nvGrpSpPr>
        <p:grpSpPr>
          <a:xfrm>
            <a:off x="6059500" y="4727029"/>
            <a:ext cx="5354077" cy="624600"/>
            <a:chOff x="6103475" y="193650"/>
            <a:chExt cx="5354077" cy="62460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6671352" y="275109"/>
              <a:ext cx="47862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</a:rPr>
                <a:t>활동 사진</a:t>
              </a:r>
              <a:endParaRPr sz="22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6103475" y="193650"/>
              <a:ext cx="4089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262626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/>
                <a:t>6</a:t>
              </a:r>
              <a:endParaRPr b="1" sz="28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/>
          <p:nvPr/>
        </p:nvSpPr>
        <p:spPr>
          <a:xfrm>
            <a:off x="5030925" y="2405900"/>
            <a:ext cx="3894000" cy="44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3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3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알고리즘 해결 예시 (1)</a:t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31875" y="1750175"/>
            <a:ext cx="54303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백준 알고리즘 - No.2839 설탕 배달 문제</a:t>
            </a:r>
            <a:endParaRPr b="1" sz="1950">
              <a:solidFill>
                <a:srgbClr val="5C5C5C"/>
              </a:solidFill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5" y="2821475"/>
            <a:ext cx="4217350" cy="38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3"/>
          <p:cNvSpPr txBox="1"/>
          <p:nvPr/>
        </p:nvSpPr>
        <p:spPr>
          <a:xfrm>
            <a:off x="0" y="2288625"/>
            <a:ext cx="1245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문제 해결</a:t>
            </a:r>
            <a:endParaRPr/>
          </a:p>
        </p:txBody>
      </p:sp>
      <p:sp>
        <p:nvSpPr>
          <p:cNvPr id="501" name="Google Shape;501;p33"/>
          <p:cNvSpPr txBox="1"/>
          <p:nvPr/>
        </p:nvSpPr>
        <p:spPr>
          <a:xfrm>
            <a:off x="553925" y="2211275"/>
            <a:ext cx="9015000" cy="5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0일 경우 (ex. 15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5로 나눈 몫 + </a:t>
            </a:r>
            <a:r>
              <a:rPr b="1" lang="ko-KR" sz="900">
                <a:solidFill>
                  <a:srgbClr val="5C5C5C"/>
                </a:solidFill>
              </a:rPr>
              <a:t>0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1일 경우 (ex. 16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- 1) + 나머지 6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</a:t>
            </a:r>
            <a:r>
              <a:rPr b="1" lang="ko-KR" sz="900">
                <a:solidFill>
                  <a:srgbClr val="5C5C5C"/>
                </a:solidFill>
              </a:rPr>
              <a:t>- 1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2일 경우 (ex. 17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- 2) + 나머지 12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</a:t>
            </a:r>
            <a:r>
              <a:rPr b="1" lang="ko-KR" sz="900">
                <a:solidFill>
                  <a:srgbClr val="5C5C5C"/>
                </a:solidFill>
              </a:rPr>
              <a:t>- 2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4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3일 경우 (ex. 18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몫) + 나머지 3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몫) + (3 kg 봉지 *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endParaRPr sz="900">
              <a:solidFill>
                <a:srgbClr val="5C5C5C"/>
              </a:solidFill>
            </a:endParaRPr>
          </a:p>
          <a:p>
            <a:pPr indent="3765550" lvl="0" marL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●"/>
            </a:pPr>
            <a:r>
              <a:rPr b="1" lang="ko-KR" sz="900">
                <a:solidFill>
                  <a:srgbClr val="5C5C5C"/>
                </a:solidFill>
              </a:rPr>
              <a:t>나머지가 4일 경우 (ex. 19 ÷ 3)</a:t>
            </a:r>
            <a:endParaRPr b="1"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총 봉지 = (5로 나눈 몫 - 1) + 나머지 9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(5로 나눈 몫 - </a:t>
            </a:r>
            <a:r>
              <a:rPr b="1" lang="ko-KR" sz="900">
                <a:solidFill>
                  <a:srgbClr val="5C5C5C"/>
                </a:solidFill>
              </a:rPr>
              <a:t>1</a:t>
            </a:r>
            <a:r>
              <a:rPr lang="ko-KR" sz="900">
                <a:solidFill>
                  <a:srgbClr val="5C5C5C"/>
                </a:solidFill>
              </a:rPr>
              <a:t>) + (3 kg 봉지 * </a:t>
            </a:r>
            <a:r>
              <a:rPr b="1" lang="ko-KR" sz="900">
                <a:solidFill>
                  <a:srgbClr val="5C5C5C"/>
                </a:solidFill>
              </a:rPr>
              <a:t>3</a:t>
            </a:r>
            <a:r>
              <a:rPr lang="ko-KR" sz="900">
                <a:solidFill>
                  <a:srgbClr val="5C5C5C"/>
                </a:solidFill>
              </a:rPr>
              <a:t>)</a:t>
            </a:r>
            <a:endParaRPr sz="900">
              <a:solidFill>
                <a:srgbClr val="5C5C5C"/>
              </a:solidFill>
            </a:endParaRPr>
          </a:p>
          <a:p>
            <a:pPr indent="3765550" lvl="1" marL="13716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900"/>
              <a:buChar char="○"/>
            </a:pPr>
            <a:r>
              <a:rPr lang="ko-KR" sz="900">
                <a:solidFill>
                  <a:srgbClr val="5C5C5C"/>
                </a:solidFill>
              </a:rPr>
              <a:t>​		= 5로 나눈 몫 + </a:t>
            </a:r>
            <a:r>
              <a:rPr b="1" lang="ko-KR" sz="900">
                <a:solidFill>
                  <a:srgbClr val="5C5C5C"/>
                </a:solidFill>
              </a:rPr>
              <a:t>2</a:t>
            </a:r>
            <a:endParaRPr b="1" sz="900">
              <a:solidFill>
                <a:srgbClr val="5C5C5C"/>
              </a:solidFill>
            </a:endParaRPr>
          </a:p>
        </p:txBody>
      </p:sp>
      <p:sp>
        <p:nvSpPr>
          <p:cNvPr id="502" name="Google Shape;502;p33"/>
          <p:cNvSpPr/>
          <p:nvPr/>
        </p:nvSpPr>
        <p:spPr>
          <a:xfrm>
            <a:off x="4517000" y="4373650"/>
            <a:ext cx="4761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8988675" y="4373650"/>
            <a:ext cx="476100" cy="4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 txBox="1"/>
          <p:nvPr/>
        </p:nvSpPr>
        <p:spPr>
          <a:xfrm>
            <a:off x="9214100" y="192352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3900"/>
              </a:spcBef>
              <a:spcAft>
                <a:spcPts val="2100"/>
              </a:spcAft>
              <a:buNone/>
            </a:pPr>
            <a:r>
              <a:rPr b="1" lang="ko-KR" sz="1950">
                <a:solidFill>
                  <a:srgbClr val="5C5C5C"/>
                </a:solidFill>
              </a:rPr>
              <a:t>프로그램 구현(C)</a:t>
            </a:r>
            <a:endParaRPr b="1" sz="1950">
              <a:solidFill>
                <a:srgbClr val="5C5C5C"/>
              </a:solidFill>
            </a:endParaRPr>
          </a:p>
        </p:txBody>
      </p:sp>
      <p:sp>
        <p:nvSpPr>
          <p:cNvPr id="505" name="Google Shape;505;p33"/>
          <p:cNvSpPr txBox="1"/>
          <p:nvPr/>
        </p:nvSpPr>
        <p:spPr>
          <a:xfrm>
            <a:off x="9435350" y="2288625"/>
            <a:ext cx="25575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#include &lt;stdio.h&gt;</a:t>
            </a:r>
            <a:endParaRPr sz="800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0000FF"/>
                </a:solidFill>
                <a:highlight>
                  <a:srgbClr val="F6F7F8"/>
                </a:highlight>
              </a:rPr>
              <a:t>main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scanf_s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&amp;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/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   </a:t>
            </a:r>
            <a:r>
              <a:rPr lang="ko-KR" sz="800">
                <a:solidFill>
                  <a:srgbClr val="AA5500"/>
                </a:solidFill>
                <a:highlight>
                  <a:srgbClr val="F6F7F8"/>
                </a:highlight>
              </a:rPr>
              <a:t>// 5로 나눈 몫</a:t>
            </a:r>
            <a:endParaRPr sz="800">
              <a:solidFill>
                <a:srgbClr val="AA5500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%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   </a:t>
            </a:r>
            <a:r>
              <a:rPr lang="ko-KR" sz="800">
                <a:solidFill>
                  <a:srgbClr val="AA5500"/>
                </a:solidFill>
                <a:highlight>
                  <a:srgbClr val="F6F7F8"/>
                </a:highlight>
              </a:rPr>
              <a:t>// 5로 나눈 나머지</a:t>
            </a:r>
            <a:endParaRPr sz="800">
              <a:solidFill>
                <a:srgbClr val="AA5500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008855"/>
                </a:solidFill>
                <a:highlight>
                  <a:srgbClr val="F6F7F8"/>
                </a:highlight>
              </a:rPr>
              <a:t>int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​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&lt;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3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&gt;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5000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4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||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n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7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   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"-1\n"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0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3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1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else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770088"/>
                </a:solidFill>
                <a:highlight>
                  <a:srgbClr val="F6F7F8"/>
                </a:highlight>
              </a:rPr>
              <a:t>if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(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rem5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4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 {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=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quo5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981A1A"/>
                </a:solidFill>
                <a:highlight>
                  <a:srgbClr val="F6F7F8"/>
                </a:highlight>
              </a:rPr>
              <a:t>+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</a:t>
            </a:r>
            <a:r>
              <a:rPr lang="ko-KR" sz="800">
                <a:solidFill>
                  <a:srgbClr val="116644"/>
                </a:solidFill>
                <a:highlight>
                  <a:srgbClr val="F6F7F8"/>
                </a:highlight>
              </a:rPr>
              <a:t>2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  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printf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(</a:t>
            </a:r>
            <a:r>
              <a:rPr lang="ko-KR" sz="800">
                <a:solidFill>
                  <a:srgbClr val="AA1111"/>
                </a:solidFill>
                <a:highlight>
                  <a:srgbClr val="F6F7F8"/>
                </a:highlight>
              </a:rPr>
              <a:t>"%d\n"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, </a:t>
            </a:r>
            <a:r>
              <a:rPr lang="ko-KR" sz="800">
                <a:solidFill>
                  <a:schemeClr val="dk1"/>
                </a:solidFill>
                <a:highlight>
                  <a:srgbClr val="F6F7F8"/>
                </a:highlight>
              </a:rPr>
              <a:t>total</a:t>
            </a: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);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   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381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5C5C5C"/>
                </a:solidFill>
                <a:highlight>
                  <a:srgbClr val="F6F7F8"/>
                </a:highlight>
              </a:rPr>
              <a:t>}</a:t>
            </a:r>
            <a:endParaRPr sz="800">
              <a:solidFill>
                <a:srgbClr val="5C5C5C"/>
              </a:solidFill>
              <a:highlight>
                <a:srgbClr val="F6F7F8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4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515" name="Google Shape;515;p34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4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34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7975" y="6781375"/>
            <a:ext cx="8277225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4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520" name="Google Shape;520;p34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협업 시스템 활용</a:t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34"/>
          <p:cNvSpPr txBox="1"/>
          <p:nvPr/>
        </p:nvSpPr>
        <p:spPr>
          <a:xfrm>
            <a:off x="670050" y="2184300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협업 시스템 github 사용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개발자 간에도 협업이 필요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버전 관리 및 파일 관리 용이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4"/>
              </a:rPr>
              <a:t>깃허브 입문 사이트</a:t>
            </a:r>
            <a:endParaRPr sz="1800"/>
          </a:p>
        </p:txBody>
      </p:sp>
      <p:pic>
        <p:nvPicPr>
          <p:cNvPr id="523" name="Google Shape;5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450" y="1801900"/>
            <a:ext cx="4710506" cy="174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6125" y="3943425"/>
            <a:ext cx="3843274" cy="2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9775" y="4022655"/>
            <a:ext cx="3666775" cy="243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535" name="Google Shape;535;p35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35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7975" y="6781375"/>
            <a:ext cx="8277225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35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540" name="Google Shape;540;p35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35"/>
          <p:cNvSpPr txBox="1"/>
          <p:nvPr/>
        </p:nvSpPr>
        <p:spPr>
          <a:xfrm>
            <a:off x="670050" y="2141225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sourceTree</a:t>
            </a:r>
            <a:br>
              <a:rPr b="1" lang="ko-KR" sz="1800"/>
            </a:br>
            <a:r>
              <a:rPr lang="ko-KR" sz="1800"/>
              <a:t>원하는 시점으로 복구 가능</a:t>
            </a:r>
            <a:endParaRPr sz="1800"/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4">
            <a:alphaModFix/>
          </a:blip>
          <a:srcRect b="0" l="0" r="0" t="17627"/>
          <a:stretch/>
        </p:blipFill>
        <p:spPr>
          <a:xfrm>
            <a:off x="670050" y="2777675"/>
            <a:ext cx="4889800" cy="21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451" y="1752250"/>
            <a:ext cx="5809347" cy="44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5"/>
          <p:cNvSpPr txBox="1"/>
          <p:nvPr/>
        </p:nvSpPr>
        <p:spPr>
          <a:xfrm>
            <a:off x="931550" y="3859000"/>
            <a:ext cx="46212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hlinkClick r:id="rId6"/>
              </a:rPr>
              <a:t>SourceTree Download link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6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6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9418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58" name="Google Shape;558;p36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559" name="Google Shape;559;p36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1" name="Google Shape;5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00" y="2323156"/>
            <a:ext cx="10414001" cy="31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6"/>
          <p:cNvSpPr txBox="1"/>
          <p:nvPr/>
        </p:nvSpPr>
        <p:spPr>
          <a:xfrm>
            <a:off x="1305275" y="5605175"/>
            <a:ext cx="100677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깃허브에서 생성한 저장소에 프로젝트를 올립니다.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위의 그림에서 </a:t>
            </a:r>
            <a:r>
              <a:rPr b="1" lang="ko-KR">
                <a:solidFill>
                  <a:srgbClr val="666666"/>
                </a:solidFill>
              </a:rPr>
              <a:t>빨강 네모박스를 클</a:t>
            </a:r>
            <a:r>
              <a:rPr lang="ko-KR">
                <a:solidFill>
                  <a:srgbClr val="666666"/>
                </a:solidFill>
              </a:rPr>
              <a:t>릭하여 저장소 </a:t>
            </a:r>
            <a:r>
              <a:rPr b="1" lang="ko-KR">
                <a:solidFill>
                  <a:srgbClr val="666666"/>
                </a:solidFill>
              </a:rPr>
              <a:t>주소를 복사!</a:t>
            </a:r>
            <a:r>
              <a:rPr lang="ko-KR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20574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7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7"/>
          <p:cNvSpPr/>
          <p:nvPr/>
        </p:nvSpPr>
        <p:spPr>
          <a:xfrm rot="-2648202">
            <a:off x="2588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7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572" name="Google Shape;572;p37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37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5" name="Google Shape;575;p37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576" name="Google Shape;576;p37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8" name="Google Shape;5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25" y="2325219"/>
            <a:ext cx="7861571" cy="4230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7"/>
          <p:cNvSpPr txBox="1"/>
          <p:nvPr/>
        </p:nvSpPr>
        <p:spPr>
          <a:xfrm>
            <a:off x="9019175" y="2214675"/>
            <a:ext cx="30843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옆의 </a:t>
            </a:r>
            <a:r>
              <a:rPr lang="ko-KR">
                <a:solidFill>
                  <a:srgbClr val="666666"/>
                </a:solidFill>
              </a:rPr>
              <a:t>화면이 소스트리 화면.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( </a:t>
            </a:r>
            <a:r>
              <a:rPr lang="ko-KR" u="sng">
                <a:solidFill>
                  <a:srgbClr val="333333"/>
                </a:solidFill>
                <a:hlinkClick r:id="rId4"/>
              </a:rPr>
              <a:t>https://www.sourcetreeapp.com/</a:t>
            </a:r>
            <a:r>
              <a:rPr lang="ko-KR">
                <a:solidFill>
                  <a:srgbClr val="666666"/>
                </a:solidFill>
              </a:rPr>
              <a:t> )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복사한 주소를 위의 네모 박스를 클릭하여 </a:t>
            </a:r>
            <a:r>
              <a:rPr b="1" lang="ko-KR">
                <a:solidFill>
                  <a:srgbClr val="666666"/>
                </a:solidFill>
              </a:rPr>
              <a:t>원격저장소와 연결</a:t>
            </a:r>
            <a:r>
              <a:rPr lang="ko-KR">
                <a:solidFill>
                  <a:srgbClr val="666666"/>
                </a:solidFill>
              </a:rPr>
              <a:t>!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8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8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589" name="Google Shape;589;p38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92" name="Google Shape;592;p38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593" name="Google Shape;593;p3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5" name="Google Shape;5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75" y="2141225"/>
            <a:ext cx="9154450" cy="3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8"/>
          <p:cNvSpPr txBox="1"/>
          <p:nvPr/>
        </p:nvSpPr>
        <p:spPr>
          <a:xfrm>
            <a:off x="487100" y="5531325"/>
            <a:ext cx="118872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666666"/>
                </a:solidFill>
              </a:rPr>
              <a:t>저장소의 내용(소스경로)을 내 로컬(목적지 경로)로 복사</a:t>
            </a:r>
            <a:r>
              <a:rPr lang="ko-KR">
                <a:solidFill>
                  <a:srgbClr val="666666"/>
                </a:solidFill>
              </a:rPr>
              <a:t>. 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"</a:t>
            </a:r>
            <a:r>
              <a:rPr b="1" lang="ko-KR">
                <a:solidFill>
                  <a:srgbClr val="666666"/>
                </a:solidFill>
              </a:rPr>
              <a:t>클론(Clone)</a:t>
            </a:r>
            <a:r>
              <a:rPr lang="ko-KR">
                <a:solidFill>
                  <a:srgbClr val="666666"/>
                </a:solidFill>
              </a:rPr>
              <a:t>" 이란 작업, 저장소의 내용이 내 로컬에 복제되며 해당 저장소는 앞으로 목적지 경로의 내용을 </a:t>
            </a:r>
            <a:r>
              <a:rPr b="1" lang="ko-KR">
                <a:solidFill>
                  <a:srgbClr val="666666"/>
                </a:solidFill>
              </a:rPr>
              <a:t>계속 추적 관리</a:t>
            </a:r>
            <a:r>
              <a:rPr lang="ko-KR">
                <a:solidFill>
                  <a:srgbClr val="666666"/>
                </a:solidFill>
              </a:rPr>
              <a:t> 하게 됨.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9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9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9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06" name="Google Shape;606;p39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09" name="Google Shape;609;p39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10" name="Google Shape;610;p39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2" name="Google Shape;6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02" y="2249400"/>
            <a:ext cx="7707025" cy="42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9"/>
          <p:cNvSpPr txBox="1"/>
          <p:nvPr/>
        </p:nvSpPr>
        <p:spPr>
          <a:xfrm>
            <a:off x="9042188" y="2249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전 단계에서 지정한 목적지 경로에 폴더가 새로 생김.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해당 폴더로 들어가면 .git 이라는 깃 저장소 확인 가능.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또한, 소스트리에는 해당 경로를 관리하고 쉽게 사용(깃의 기능)할 수 있는 저장소가 추가된 것 확인 가능. </a:t>
            </a:r>
            <a:endParaRPr>
              <a:solidFill>
                <a:srgbClr val="666666"/>
              </a:solidFill>
            </a:endParaRPr>
          </a:p>
          <a:p>
            <a:pPr indent="108331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0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0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0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23" name="Google Shape;623;p40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0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Google Shape;625;p40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26" name="Google Shape;626;p40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27" name="Google Shape;627;p40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9" name="Google Shape;6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318" y="2351553"/>
            <a:ext cx="6608229" cy="440141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0"/>
          <p:cNvSpPr txBox="1"/>
          <p:nvPr/>
        </p:nvSpPr>
        <p:spPr>
          <a:xfrm>
            <a:off x="8646375" y="2351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72B4D"/>
                </a:solidFill>
              </a:rPr>
              <a:t>Commit</a:t>
            </a:r>
            <a:endParaRPr sz="180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Sourcetree를 통해 Commit을 하기 위해 Commit에 포함될 파일을 스테이지로 이동 시킨다. 아래 그림처럼 스테이지에 올라가지 않은 파일을 클릭하고 드래그 앤 드롭하여 스테이지에 올라간 파일로 이동한다. </a:t>
            </a:r>
            <a:endParaRPr sz="1050">
              <a:solidFill>
                <a:srgbClr val="172B4D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1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1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40" name="Google Shape;640;p41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1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2" name="Google Shape;642;p41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43" name="Google Shape;643;p41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44" name="Google Shape;644;p41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6" name="Google Shape;6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80" y="2379965"/>
            <a:ext cx="6608229" cy="440141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1"/>
          <p:cNvSpPr txBox="1"/>
          <p:nvPr/>
        </p:nvSpPr>
        <p:spPr>
          <a:xfrm>
            <a:off x="8753350" y="237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상단 커밋 버튼을 선택하면 옆 사진과 같이 스테이지 이동과 하단에 변경에 대한 커밋 메시지를 입력할 수 있다. </a:t>
            </a:r>
            <a:endParaRPr sz="105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만약 커밋과 동시에 원격 저장소에 Push를 원하면 하단 origin/master에 바뀐 내용 즉시 푸시를 체크한다. </a:t>
            </a:r>
            <a:endParaRPr sz="1050">
              <a:solidFill>
                <a:srgbClr val="172B4D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2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2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2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2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57" name="Google Shape;657;p42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2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9" name="Google Shape;659;p42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60" name="Google Shape;660;p42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61" name="Google Shape;661;p42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3" name="Google Shape;6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68" y="2351553"/>
            <a:ext cx="6608229" cy="440141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2"/>
          <p:cNvSpPr txBox="1"/>
          <p:nvPr/>
        </p:nvSpPr>
        <p:spPr>
          <a:xfrm>
            <a:off x="8631150" y="2351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72B4D"/>
                </a:solidFill>
              </a:rPr>
              <a:t>Push</a:t>
            </a:r>
            <a:endParaRPr sz="180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로컬 브랜치에 Push 후 원격 저장소로 Push를 하기 위해 Sourcetree 상단의 Pull 메뉴를 선택한다. </a:t>
            </a:r>
            <a:endParaRPr sz="105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Push 창이 나타나면 로컬 브랜치와 대상 리모트 브랜치를 선택하고 Push 버튼을 클릭한다.</a:t>
            </a:r>
            <a:endParaRPr sz="105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원격 저장소에 push된 것을 자신의 깃허브에서 확인 할 수 있다.</a:t>
            </a:r>
            <a:endParaRPr sz="1050">
              <a:solidFill>
                <a:srgbClr val="172B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1244906" y="135679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577755" y="336021"/>
            <a:ext cx="7036490" cy="77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262626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175" y="1762550"/>
            <a:ext cx="5622524" cy="22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b="0" i="0" lang="ko-KR" sz="4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1548213" y="2353762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황상두 (리더)</a:t>
            </a:r>
            <a:endParaRPr i="0" sz="2500" u="none" cap="none" strike="noStrike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4학년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6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팀원 소개</a:t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6"/>
          <p:cNvSpPr txBox="1"/>
          <p:nvPr/>
        </p:nvSpPr>
        <p:spPr>
          <a:xfrm>
            <a:off x="1576088" y="3658237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김창환</a:t>
            </a:r>
            <a:endParaRPr i="0" sz="2500" u="none" cap="none" strike="noStrike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3학년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576100" y="4962699"/>
            <a:ext cx="3387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오창선</a:t>
            </a:r>
            <a:endParaRPr sz="2500">
              <a:solidFill>
                <a:srgbClr val="373545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100"/>
              <a:buChar char="-"/>
            </a:pPr>
            <a:r>
              <a:rPr lang="ko-KR" sz="2100">
                <a:solidFill>
                  <a:srgbClr val="373545"/>
                </a:solidFill>
              </a:rPr>
              <a:t>컴퓨터공학과 13학번 3학년 재학</a:t>
            </a:r>
            <a:endParaRPr sz="2100">
              <a:solidFill>
                <a:srgbClr val="37354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371588" y="2520950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/>
          <p:nvPr/>
        </p:nvSpPr>
        <p:spPr>
          <a:xfrm flipH="1" rot="10800000">
            <a:off x="1371600" y="510739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/>
          <p:nvPr/>
        </p:nvSpPr>
        <p:spPr>
          <a:xfrm flipH="1" rot="10800000">
            <a:off x="1371600" y="3766761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163" y="42772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8488" y="4184200"/>
            <a:ext cx="2329212" cy="232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3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3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3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74" name="Google Shape;674;p43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3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6" name="Google Shape;676;p43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77" name="Google Shape;677;p43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78" name="Google Shape;678;p43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SourceTree 사용법</a:t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0" name="Google Shape;6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318" y="2379965"/>
            <a:ext cx="6608229" cy="440141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3"/>
          <p:cNvSpPr txBox="1"/>
          <p:nvPr/>
        </p:nvSpPr>
        <p:spPr>
          <a:xfrm>
            <a:off x="8553675" y="237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172B4D"/>
                </a:solidFill>
              </a:rPr>
              <a:t>Checkout</a:t>
            </a:r>
            <a:endParaRPr sz="180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원격 저장소에 생성된 브랜치로 체크아웃을 하기 위해 다음과 같이 원격 &gt; 원하는 브랜치를 더블 클릭한다. </a:t>
            </a:r>
            <a:endParaRPr sz="1050">
              <a:solidFill>
                <a:srgbClr val="172B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172B4D"/>
                </a:solidFill>
              </a:rPr>
              <a:t>다음과 같이 체크아웃 정보를 확인 후 확인 버튼을 클릭한다. 로컬 브랜치 영역에 해당 브랜치가 있음을 확인할 수 있다.</a:t>
            </a:r>
            <a:endParaRPr sz="1050">
              <a:solidFill>
                <a:srgbClr val="172B4D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4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4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691" name="Google Shape;691;p44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4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44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94" name="Google Shape;694;p44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695" name="Google Shape;695;p44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44"/>
          <p:cNvSpPr txBox="1"/>
          <p:nvPr/>
        </p:nvSpPr>
        <p:spPr>
          <a:xfrm>
            <a:off x="659350" y="2141225"/>
            <a:ext cx="11086500" cy="4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gitDesktop</a:t>
            </a:r>
            <a:br>
              <a:rPr b="1" lang="ko-KR" sz="1800"/>
            </a:br>
            <a:r>
              <a:rPr b="1" lang="ko-KR" sz="1800"/>
              <a:t>깃허브를 GUI로 관리가능하게 해줌</a:t>
            </a:r>
            <a:br>
              <a:rPr b="1" lang="ko-KR" sz="1800"/>
            </a:br>
            <a:endParaRPr sz="1800"/>
          </a:p>
        </p:txBody>
      </p:sp>
      <p:pic>
        <p:nvPicPr>
          <p:cNvPr id="698" name="Google Shape;6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927" y="2214313"/>
            <a:ext cx="5553249" cy="42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075" y="3336825"/>
            <a:ext cx="23241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4"/>
          <p:cNvSpPr txBox="1"/>
          <p:nvPr/>
        </p:nvSpPr>
        <p:spPr>
          <a:xfrm>
            <a:off x="1086025" y="5005400"/>
            <a:ext cx="36402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 u="sng">
                <a:solidFill>
                  <a:schemeClr val="hlink"/>
                </a:solidFill>
                <a:hlinkClick r:id="rId5"/>
              </a:rPr>
              <a:t>gitDesktop Download Link</a:t>
            </a:r>
            <a:endParaRPr/>
          </a:p>
        </p:txBody>
      </p:sp>
      <p:sp>
        <p:nvSpPr>
          <p:cNvPr id="701" name="Google Shape;701;p44"/>
          <p:cNvSpPr txBox="1"/>
          <p:nvPr/>
        </p:nvSpPr>
        <p:spPr>
          <a:xfrm>
            <a:off x="0" y="1403250"/>
            <a:ext cx="30000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6week.docx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5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5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5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5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711" name="Google Shape;711;p45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3" name="Google Shape;713;p45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14" name="Google Shape;714;p45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715" name="Google Shape;715;p45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7" name="Google Shape;7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00" y="3039850"/>
            <a:ext cx="3614958" cy="32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725" y="3039850"/>
            <a:ext cx="5990293" cy="32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5"/>
          <p:cNvSpPr/>
          <p:nvPr/>
        </p:nvSpPr>
        <p:spPr>
          <a:xfrm>
            <a:off x="3699950" y="2010975"/>
            <a:ext cx="5391300" cy="1842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6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6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6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6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729" name="Google Shape;729;p46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6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1" name="Google Shape;731;p46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32" name="Google Shape;732;p46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733" name="Google Shape;733;p46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github 보조 tools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5" y="3321810"/>
            <a:ext cx="4667401" cy="108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75" y="4488725"/>
            <a:ext cx="3754657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6"/>
          <p:cNvSpPr txBox="1"/>
          <p:nvPr/>
        </p:nvSpPr>
        <p:spPr>
          <a:xfrm>
            <a:off x="1954225" y="4858025"/>
            <a:ext cx="1821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Commit 버</a:t>
            </a:r>
            <a:r>
              <a:rPr b="1" lang="ko-KR"/>
              <a:t>튼 클릭</a:t>
            </a:r>
            <a:endParaRPr b="1"/>
          </a:p>
        </p:txBody>
      </p:sp>
      <p:pic>
        <p:nvPicPr>
          <p:cNvPr id="738" name="Google Shape;7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200" y="2606340"/>
            <a:ext cx="6210126" cy="3459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46"/>
          <p:cNvCxnSpPr/>
          <p:nvPr/>
        </p:nvCxnSpPr>
        <p:spPr>
          <a:xfrm flipH="1" rot="10800000">
            <a:off x="3348050" y="3321275"/>
            <a:ext cx="2490000" cy="1515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7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7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749" name="Google Shape;749;p47"/>
          <p:cNvSpPr txBox="1"/>
          <p:nvPr/>
        </p:nvSpPr>
        <p:spPr>
          <a:xfrm>
            <a:off x="4532431" y="164166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7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1" name="Google Shape;751;p47"/>
          <p:cNvSpPr txBox="1"/>
          <p:nvPr/>
        </p:nvSpPr>
        <p:spPr>
          <a:xfrm>
            <a:off x="865643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52" name="Google Shape;752;p47"/>
          <p:cNvGrpSpPr/>
          <p:nvPr/>
        </p:nvGrpSpPr>
        <p:grpSpPr>
          <a:xfrm>
            <a:off x="1520328" y="1752244"/>
            <a:ext cx="3443665" cy="570900"/>
            <a:chOff x="2368627" y="1504265"/>
            <a:chExt cx="3443665" cy="570900"/>
          </a:xfrm>
        </p:grpSpPr>
        <p:sp>
          <p:nvSpPr>
            <p:cNvPr id="753" name="Google Shape;753;p47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부록 : G</a:t>
              </a:r>
              <a:r>
                <a:rPr b="1" lang="ko-KR" sz="2000">
                  <a:solidFill>
                    <a:srgbClr val="366092"/>
                  </a:solidFill>
                </a:rPr>
                <a:t>ithub 블로그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366092"/>
                </a:solidFill>
              </a:endParaRPr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5" name="Google Shape;7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0275"/>
            <a:ext cx="5518202" cy="33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7"/>
          <p:cNvSpPr/>
          <p:nvPr/>
        </p:nvSpPr>
        <p:spPr>
          <a:xfrm>
            <a:off x="1512375" y="2247825"/>
            <a:ext cx="87339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262626"/>
                </a:solidFill>
                <a:highlight>
                  <a:srgbClr val="FFFFFF"/>
                </a:highlight>
              </a:rPr>
              <a:t>네이버 블로그 처럼 Github에서도 블로그를 이용 가능. 전공 내용이나 관련된 IT 기술에 대한 포스트를 할 때 유용함.</a:t>
            </a:r>
            <a:endParaRPr b="1" sz="1900"/>
          </a:p>
        </p:txBody>
      </p:sp>
      <p:pic>
        <p:nvPicPr>
          <p:cNvPr id="757" name="Google Shape;7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001" y="2923425"/>
            <a:ext cx="4794886" cy="362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7"/>
          <p:cNvSpPr/>
          <p:nvPr/>
        </p:nvSpPr>
        <p:spPr>
          <a:xfrm>
            <a:off x="5834225" y="4617075"/>
            <a:ext cx="1056300" cy="67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8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8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8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8"/>
          <p:cNvSpPr txBox="1"/>
          <p:nvPr/>
        </p:nvSpPr>
        <p:spPr>
          <a:xfrm>
            <a:off x="1917656" y="3360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 노하우</a:t>
            </a:r>
            <a:endParaRPr/>
          </a:p>
        </p:txBody>
      </p:sp>
      <p:sp>
        <p:nvSpPr>
          <p:cNvPr id="768" name="Google Shape;768;p48"/>
          <p:cNvSpPr txBox="1"/>
          <p:nvPr/>
        </p:nvSpPr>
        <p:spPr>
          <a:xfrm>
            <a:off x="3732756" y="172859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48"/>
          <p:cNvGrpSpPr/>
          <p:nvPr/>
        </p:nvGrpSpPr>
        <p:grpSpPr>
          <a:xfrm>
            <a:off x="1520328" y="1837622"/>
            <a:ext cx="3443665" cy="570900"/>
            <a:chOff x="2368627" y="1744103"/>
            <a:chExt cx="3443665" cy="570900"/>
          </a:xfrm>
        </p:grpSpPr>
        <p:sp>
          <p:nvSpPr>
            <p:cNvPr id="770" name="Google Shape;770;p48"/>
            <p:cNvSpPr txBox="1"/>
            <p:nvPr/>
          </p:nvSpPr>
          <p:spPr>
            <a:xfrm>
              <a:off x="2645492" y="1744103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2368627" y="1789567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p48"/>
          <p:cNvSpPr/>
          <p:nvPr/>
        </p:nvSpPr>
        <p:spPr>
          <a:xfrm>
            <a:off x="2381017" y="3134866"/>
            <a:ext cx="3194700" cy="2644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B5F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8"/>
          <p:cNvSpPr/>
          <p:nvPr/>
        </p:nvSpPr>
        <p:spPr>
          <a:xfrm>
            <a:off x="6956755" y="3134866"/>
            <a:ext cx="3194700" cy="26448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B5F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8"/>
          <p:cNvSpPr txBox="1"/>
          <p:nvPr/>
        </p:nvSpPr>
        <p:spPr>
          <a:xfrm>
            <a:off x="2818656" y="2495898"/>
            <a:ext cx="22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개발 도구</a:t>
            </a:r>
            <a:endParaRPr/>
          </a:p>
        </p:txBody>
      </p:sp>
      <p:sp>
        <p:nvSpPr>
          <p:cNvPr id="775" name="Google Shape;775;p48"/>
          <p:cNvSpPr txBox="1"/>
          <p:nvPr/>
        </p:nvSpPr>
        <p:spPr>
          <a:xfrm>
            <a:off x="6926586" y="2495898"/>
            <a:ext cx="32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문서 관리 </a:t>
            </a:r>
            <a:endParaRPr/>
          </a:p>
        </p:txBody>
      </p:sp>
      <p:sp>
        <p:nvSpPr>
          <p:cNvPr id="776" name="Google Shape;776;p48"/>
          <p:cNvSpPr txBox="1"/>
          <p:nvPr/>
        </p:nvSpPr>
        <p:spPr>
          <a:xfrm>
            <a:off x="851474" y="774875"/>
            <a:ext cx="8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7" name="Google Shape;7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600" y="3207370"/>
            <a:ext cx="1095849" cy="129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25" y="4657906"/>
            <a:ext cx="1986784" cy="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666" y="4050133"/>
            <a:ext cx="2666599" cy="98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9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9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9"/>
          <p:cNvSpPr txBox="1"/>
          <p:nvPr/>
        </p:nvSpPr>
        <p:spPr>
          <a:xfrm>
            <a:off x="842607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34</a:t>
            </a:r>
            <a:endParaRPr/>
          </a:p>
        </p:txBody>
      </p:sp>
      <p:sp>
        <p:nvSpPr>
          <p:cNvPr id="789" name="Google Shape;789;p49"/>
          <p:cNvSpPr txBox="1"/>
          <p:nvPr/>
        </p:nvSpPr>
        <p:spPr>
          <a:xfrm>
            <a:off x="2070056" y="4884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운영개선 사항</a:t>
            </a:r>
            <a:endParaRPr/>
          </a:p>
        </p:txBody>
      </p:sp>
      <p:grpSp>
        <p:nvGrpSpPr>
          <p:cNvPr id="790" name="Google Shape;790;p49"/>
          <p:cNvGrpSpPr/>
          <p:nvPr/>
        </p:nvGrpSpPr>
        <p:grpSpPr>
          <a:xfrm>
            <a:off x="1774520" y="2877175"/>
            <a:ext cx="8919667" cy="2052075"/>
            <a:chOff x="3367278" y="2097325"/>
            <a:chExt cx="8919667" cy="2052075"/>
          </a:xfrm>
        </p:grpSpPr>
        <p:sp>
          <p:nvSpPr>
            <p:cNvPr id="791" name="Google Shape;791;p49"/>
            <p:cNvSpPr/>
            <p:nvPr/>
          </p:nvSpPr>
          <p:spPr>
            <a:xfrm>
              <a:off x="3507946" y="2329846"/>
              <a:ext cx="61800" cy="1677000"/>
            </a:xfrm>
            <a:prstGeom prst="rect">
              <a:avLst/>
            </a:prstGeom>
            <a:solidFill>
              <a:srgbClr val="8CB3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2" name="Google Shape;792;p49"/>
            <p:cNvGrpSpPr/>
            <p:nvPr/>
          </p:nvGrpSpPr>
          <p:grpSpPr>
            <a:xfrm>
              <a:off x="3367278" y="2940534"/>
              <a:ext cx="363300" cy="363300"/>
              <a:chOff x="3244242" y="2455103"/>
              <a:chExt cx="363300" cy="363300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49"/>
            <p:cNvSpPr txBox="1"/>
            <p:nvPr/>
          </p:nvSpPr>
          <p:spPr>
            <a:xfrm>
              <a:off x="4074133" y="2884100"/>
              <a:ext cx="8212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2500">
                  <a:solidFill>
                    <a:srgbClr val="262626"/>
                  </a:solidFill>
                </a:rPr>
                <a:t>알고리즘 문제 선정 시 소통이 부족했던 점</a:t>
              </a:r>
              <a:endParaRPr sz="2500">
                <a:solidFill>
                  <a:srgbClr val="262626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700">
                  <a:solidFill>
                    <a:srgbClr val="262626"/>
                  </a:solidFill>
                </a:rPr>
                <a:t>(고학번이다 보니 강의 시간이 다르고 각자 하는 것이 많아서 시간을 맞추기 어려움)</a:t>
              </a:r>
              <a:endParaRPr/>
            </a:p>
          </p:txBody>
        </p:sp>
        <p:grpSp>
          <p:nvGrpSpPr>
            <p:cNvPr id="796" name="Google Shape;796;p49"/>
            <p:cNvGrpSpPr/>
            <p:nvPr/>
          </p:nvGrpSpPr>
          <p:grpSpPr>
            <a:xfrm>
              <a:off x="3367278" y="3728853"/>
              <a:ext cx="363300" cy="363300"/>
              <a:chOff x="3244242" y="2455103"/>
              <a:chExt cx="363300" cy="363300"/>
            </a:xfrm>
          </p:grpSpPr>
          <p:sp>
            <p:nvSpPr>
              <p:cNvPr id="797" name="Google Shape;797;p49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9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9" name="Google Shape;799;p49"/>
            <p:cNvSpPr txBox="1"/>
            <p:nvPr/>
          </p:nvSpPr>
          <p:spPr>
            <a:xfrm>
              <a:off x="4074145" y="3672400"/>
              <a:ext cx="8122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rgbClr val="262626"/>
                  </a:solidFill>
                </a:rPr>
                <a:t>개개인 성적기준이 아닌 다양한 기준으로 선발했으면 좋겠음.</a:t>
              </a: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800" name="Google Shape;800;p49"/>
            <p:cNvGrpSpPr/>
            <p:nvPr/>
          </p:nvGrpSpPr>
          <p:grpSpPr>
            <a:xfrm>
              <a:off x="3367278" y="2152215"/>
              <a:ext cx="363300" cy="363300"/>
              <a:chOff x="3244242" y="2455103"/>
              <a:chExt cx="363300" cy="363300"/>
            </a:xfrm>
          </p:grpSpPr>
          <p:sp>
            <p:nvSpPr>
              <p:cNvPr id="801" name="Google Shape;801;p49"/>
              <p:cNvSpPr/>
              <p:nvPr/>
            </p:nvSpPr>
            <p:spPr>
              <a:xfrm>
                <a:off x="3244242" y="2455103"/>
                <a:ext cx="363300" cy="363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9"/>
              <p:cNvSpPr/>
              <p:nvPr/>
            </p:nvSpPr>
            <p:spPr>
              <a:xfrm>
                <a:off x="3330215" y="2545290"/>
                <a:ext cx="187800" cy="187800"/>
              </a:xfrm>
              <a:prstGeom prst="ellipse">
                <a:avLst/>
              </a:prstGeom>
              <a:solidFill>
                <a:srgbClr val="B7CCE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3" name="Google Shape;803;p49"/>
            <p:cNvSpPr txBox="1"/>
            <p:nvPr/>
          </p:nvSpPr>
          <p:spPr>
            <a:xfrm>
              <a:off x="4074145" y="2097325"/>
              <a:ext cx="82128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rgbClr val="262626"/>
                  </a:solidFill>
                </a:rPr>
                <a:t>우수학습공동체 모집 공지를 늦게 올려준 점</a:t>
              </a:r>
              <a:br>
                <a:rPr lang="ko-KR" sz="2500">
                  <a:solidFill>
                    <a:srgbClr val="262626"/>
                  </a:solidFill>
                </a:rPr>
              </a:br>
              <a:r>
                <a:rPr lang="ko-KR" sz="1700">
                  <a:solidFill>
                    <a:srgbClr val="262626"/>
                  </a:solidFill>
                </a:rPr>
                <a:t>(일반 학습공동체랑 같이 모집했으면 좋겠음.)</a:t>
              </a:r>
              <a:endParaRPr sz="1700">
                <a:solidFill>
                  <a:srgbClr val="262626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0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0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0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0"/>
          <p:cNvSpPr txBox="1"/>
          <p:nvPr/>
        </p:nvSpPr>
        <p:spPr>
          <a:xfrm>
            <a:off x="842607" y="774864"/>
            <a:ext cx="75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/>
          </a:p>
        </p:txBody>
      </p:sp>
      <p:sp>
        <p:nvSpPr>
          <p:cNvPr id="813" name="Google Shape;813;p50"/>
          <p:cNvSpPr txBox="1"/>
          <p:nvPr/>
        </p:nvSpPr>
        <p:spPr>
          <a:xfrm>
            <a:off x="2070056" y="488421"/>
            <a:ext cx="83286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활동 사진</a:t>
            </a:r>
            <a:endParaRPr/>
          </a:p>
        </p:txBody>
      </p:sp>
      <p:sp>
        <p:nvSpPr>
          <p:cNvPr id="814" name="Google Shape;814;p50"/>
          <p:cNvSpPr txBox="1"/>
          <p:nvPr/>
        </p:nvSpPr>
        <p:spPr>
          <a:xfrm>
            <a:off x="2153289" y="5654575"/>
            <a:ext cx="2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3회차 모임 사진  18.10.15</a:t>
            </a:r>
            <a:endParaRPr/>
          </a:p>
        </p:txBody>
      </p:sp>
      <p:sp>
        <p:nvSpPr>
          <p:cNvPr id="815" name="Google Shape;815;p50"/>
          <p:cNvSpPr txBox="1"/>
          <p:nvPr/>
        </p:nvSpPr>
        <p:spPr>
          <a:xfrm>
            <a:off x="7734939" y="5654575"/>
            <a:ext cx="266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5</a:t>
            </a:r>
            <a:r>
              <a:rPr lang="ko-KR" sz="2400">
                <a:solidFill>
                  <a:schemeClr val="dk1"/>
                </a:solidFill>
              </a:rPr>
              <a:t>회차 모임 사진  18.11.12</a:t>
            </a:r>
            <a:endParaRPr/>
          </a:p>
        </p:txBody>
      </p:sp>
      <p:pic>
        <p:nvPicPr>
          <p:cNvPr id="816" name="Google Shape;8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899" y="1816221"/>
            <a:ext cx="5374204" cy="368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02569"/>
            <a:ext cx="5050436" cy="359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1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1"/>
          <p:cNvSpPr/>
          <p:nvPr/>
        </p:nvSpPr>
        <p:spPr>
          <a:xfrm rot="-2648126">
            <a:off x="335055" y="-971773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1"/>
          <p:cNvSpPr txBox="1"/>
          <p:nvPr/>
        </p:nvSpPr>
        <p:spPr>
          <a:xfrm>
            <a:off x="737249" y="2407868"/>
            <a:ext cx="10883291" cy="1809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7200"/>
              <a:buFont typeface="Arial"/>
              <a:buNone/>
            </a:pPr>
            <a:r>
              <a:rPr b="0" i="0" lang="ko-KR" sz="7200" u="none" cap="none" strike="noStrik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7200" u="none" cap="none" strike="noStrik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1"/>
          <p:cNvSpPr/>
          <p:nvPr/>
        </p:nvSpPr>
        <p:spPr>
          <a:xfrm>
            <a:off x="689316" y="4147289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1244906" y="1333041"/>
            <a:ext cx="10969128" cy="70322"/>
          </a:xfrm>
          <a:prstGeom prst="rect">
            <a:avLst/>
          </a:prstGeom>
          <a:solidFill>
            <a:srgbClr val="366092">
              <a:alpha val="4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-2333642" y="-1750231"/>
            <a:ext cx="4667283" cy="3500462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 rot="-2648126">
            <a:off x="273577" y="-937642"/>
            <a:ext cx="2477852" cy="1875282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2576254" y="336021"/>
            <a:ext cx="7036490" cy="1175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927677" y="774864"/>
            <a:ext cx="5848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1512502" y="2885438"/>
            <a:ext cx="5856772" cy="400200"/>
            <a:chOff x="2518607" y="2639698"/>
            <a:chExt cx="5856772" cy="400200"/>
          </a:xfrm>
        </p:grpSpPr>
        <p:sp>
          <p:nvSpPr>
            <p:cNvPr id="159" name="Google Shape;159;p17"/>
            <p:cNvSpPr/>
            <p:nvPr/>
          </p:nvSpPr>
          <p:spPr>
            <a:xfrm>
              <a:off x="2707179" y="2639698"/>
              <a:ext cx="56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</a:rPr>
                <a:t>최근 알고리즘 </a:t>
              </a:r>
              <a:r>
                <a:rPr b="1" lang="ko-KR" sz="2000">
                  <a:solidFill>
                    <a:srgbClr val="FF0000"/>
                  </a:solidFill>
                </a:rPr>
                <a:t>면접 테스트</a:t>
              </a:r>
              <a:r>
                <a:rPr b="1" lang="ko-KR" sz="2000">
                  <a:solidFill>
                    <a:schemeClr val="dk1"/>
                  </a:solidFill>
                </a:rPr>
                <a:t> 증가</a:t>
              </a:r>
              <a:endParaRPr b="1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518607" y="2768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1512502" y="3718150"/>
            <a:ext cx="4384845" cy="400200"/>
            <a:chOff x="2518607" y="2880701"/>
            <a:chExt cx="4384845" cy="400200"/>
          </a:xfrm>
        </p:grpSpPr>
        <p:sp>
          <p:nvSpPr>
            <p:cNvPr id="162" name="Google Shape;162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알고리즘 = 프로그래머의 </a:t>
              </a:r>
              <a:r>
                <a:rPr b="1" lang="ko-KR" sz="2000">
                  <a:solidFill>
                    <a:srgbClr val="FF0000"/>
                  </a:solidFill>
                </a:rPr>
                <a:t>개인기</a:t>
              </a:r>
              <a:br>
                <a:rPr b="1" lang="ko-KR" sz="2000">
                  <a:solidFill>
                    <a:srgbClr val="262626"/>
                  </a:solidFill>
                </a:rPr>
              </a:br>
              <a:endParaRPr b="1"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1512502" y="4550850"/>
            <a:ext cx="4384845" cy="400200"/>
            <a:chOff x="2518607" y="2880701"/>
            <a:chExt cx="4384845" cy="400200"/>
          </a:xfrm>
        </p:grpSpPr>
        <p:sp>
          <p:nvSpPr>
            <p:cNvPr id="165" name="Google Shape;165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전공과목 </a:t>
              </a:r>
              <a:r>
                <a:rPr b="1" lang="ko-KR" sz="2000">
                  <a:solidFill>
                    <a:srgbClr val="FF0000"/>
                  </a:solidFill>
                </a:rPr>
                <a:t>학습능력 향상</a:t>
              </a:r>
              <a:r>
                <a:rPr b="1" lang="ko-KR" sz="2000">
                  <a:solidFill>
                    <a:srgbClr val="262626"/>
                  </a:solidFill>
                </a:rPr>
                <a:t>에 도움</a:t>
              </a:r>
              <a:endParaRPr b="1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262626"/>
                </a:solidFill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1512502" y="5383550"/>
            <a:ext cx="4384845" cy="400200"/>
            <a:chOff x="2518607" y="2880701"/>
            <a:chExt cx="4384845" cy="400200"/>
          </a:xfrm>
        </p:grpSpPr>
        <p:sp>
          <p:nvSpPr>
            <p:cNvPr id="168" name="Google Shape;168;p17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262626"/>
                  </a:solidFill>
                </a:rPr>
                <a:t>정보처리기사 시험에 나오는 </a:t>
              </a:r>
              <a:r>
                <a:rPr b="1" lang="ko-KR" sz="2000">
                  <a:solidFill>
                    <a:srgbClr val="FF0000"/>
                  </a:solidFill>
                </a:rPr>
                <a:t>필수과목</a:t>
              </a:r>
              <a:endParaRPr b="1" sz="2000">
                <a:solidFill>
                  <a:srgbClr val="FF0000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052" y="3127575"/>
            <a:ext cx="5201123" cy="209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7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72" name="Google Shape;172;p17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학습과목(알고리즘)</a:t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>
            <a:off x="1244906" y="135679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 rot="-2648202">
            <a:off x="335035" y="-971862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2577755" y="336021"/>
            <a:ext cx="70365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t/>
            </a:r>
            <a:endParaRPr b="1" sz="4800">
              <a:solidFill>
                <a:srgbClr val="262626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548233" y="2353750"/>
            <a:ext cx="555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 u="sng">
                <a:solidFill>
                  <a:srgbClr val="373545"/>
                </a:solidFill>
              </a:rPr>
              <a:t>소프트웨어 전공</a:t>
            </a:r>
            <a:r>
              <a:rPr lang="ko-KR" sz="2500">
                <a:solidFill>
                  <a:srgbClr val="373545"/>
                </a:solidFill>
              </a:rPr>
              <a:t>에 관심 많은 학우님들</a:t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186" name="Google Shape;186;p1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대상자</a:t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576110" y="3582025"/>
            <a:ext cx="61953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 u="sng">
                <a:solidFill>
                  <a:srgbClr val="373545"/>
                </a:solidFill>
              </a:rPr>
              <a:t>IT역량</a:t>
            </a:r>
            <a:r>
              <a:rPr lang="ko-KR" sz="2500">
                <a:solidFill>
                  <a:srgbClr val="373545"/>
                </a:solidFill>
              </a:rPr>
              <a:t>을 향상시키고 싶은 학우님들 </a:t>
            </a:r>
            <a:endParaRPr b="0" i="0" sz="2500" u="none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1576100" y="4962700"/>
            <a:ext cx="7565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 u="sng">
                <a:solidFill>
                  <a:srgbClr val="373545"/>
                </a:solidFill>
              </a:rPr>
              <a:t>실무</a:t>
            </a:r>
            <a:r>
              <a:rPr lang="ko-KR" sz="2500">
                <a:solidFill>
                  <a:srgbClr val="373545"/>
                </a:solidFill>
              </a:rPr>
              <a:t>에 필요한 </a:t>
            </a:r>
            <a:r>
              <a:rPr lang="ko-KR" sz="2500" u="sng">
                <a:solidFill>
                  <a:srgbClr val="373545"/>
                </a:solidFill>
              </a:rPr>
              <a:t>전공 역량</a:t>
            </a:r>
            <a:endParaRPr b="0" i="0" sz="2500" u="sng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1371588" y="2520950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/>
          <p:nvPr/>
        </p:nvSpPr>
        <p:spPr>
          <a:xfrm flipH="1" rot="10800000">
            <a:off x="1371600" y="510739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 flipH="1" rot="10800000">
            <a:off x="1371600" y="3766761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 rot="-5400000">
            <a:off x="1447431" y="687649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18"/>
          <p:cNvGrpSpPr/>
          <p:nvPr/>
        </p:nvGrpSpPr>
        <p:grpSpPr>
          <a:xfrm>
            <a:off x="7102428" y="1762541"/>
            <a:ext cx="3443665" cy="570900"/>
            <a:chOff x="2368627" y="1504265"/>
            <a:chExt cx="3443665" cy="570900"/>
          </a:xfrm>
        </p:grpSpPr>
        <p:sp>
          <p:nvSpPr>
            <p:cNvPr id="195" name="Google Shape;195;p18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목표</a:t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8"/>
          <p:cNvSpPr txBox="1"/>
          <p:nvPr/>
        </p:nvSpPr>
        <p:spPr>
          <a:xfrm>
            <a:off x="7146758" y="2277550"/>
            <a:ext cx="555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오픈 소스 활용 능력 향상</a:t>
            </a:r>
            <a:endParaRPr b="0" i="0" sz="2500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7174635" y="3505825"/>
            <a:ext cx="61953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실무 전공 역량 향상</a:t>
            </a:r>
            <a:endParaRPr b="0" i="0" sz="2500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7174625" y="4886500"/>
            <a:ext cx="7565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545"/>
              </a:buClr>
              <a:buSzPts val="2000"/>
              <a:buFont typeface="Arial"/>
              <a:buNone/>
            </a:pPr>
            <a:r>
              <a:rPr lang="ko-KR" sz="2500">
                <a:solidFill>
                  <a:srgbClr val="373545"/>
                </a:solidFill>
              </a:rPr>
              <a:t>알고리즘 공부법 이해</a:t>
            </a:r>
            <a:endParaRPr b="0" i="0" sz="2500" cap="none" strike="noStrike">
              <a:solidFill>
                <a:srgbClr val="37354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7036171" y="2454555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/>
          <p:nvPr/>
        </p:nvSpPr>
        <p:spPr>
          <a:xfrm flipH="1" rot="10800000">
            <a:off x="7036182" y="5040999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/>
          <p:nvPr/>
        </p:nvSpPr>
        <p:spPr>
          <a:xfrm flipH="1" rot="10800000">
            <a:off x="7036182" y="3700366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1543113" y="2321963"/>
            <a:ext cx="9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 u="sng">
                <a:solidFill>
                  <a:srgbClr val="DA4453"/>
                </a:solidFill>
                <a:highlight>
                  <a:srgbClr val="FFFFFF"/>
                </a:highlight>
                <a:hlinkClick r:id="rId3"/>
              </a:rPr>
              <a:t>1. 백준 알고리즘</a:t>
            </a:r>
            <a:br>
              <a:rPr lang="ko-KR" sz="1900">
                <a:solidFill>
                  <a:schemeClr val="dk1"/>
                </a:solidFill>
              </a:rPr>
            </a:br>
            <a:r>
              <a:rPr lang="ko-KR" sz="1900">
                <a:solidFill>
                  <a:schemeClr val="dk1"/>
                </a:solidFill>
              </a:rPr>
              <a:t>- 가장 유명한 알고리즘 사이트로 쉬운 문제부터 어려운 문제까지 문제가 다양함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1410815" y="245591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9"/>
          <p:cNvGrpSpPr/>
          <p:nvPr/>
        </p:nvGrpSpPr>
        <p:grpSpPr>
          <a:xfrm>
            <a:off x="1410815" y="3293950"/>
            <a:ext cx="7984251" cy="400200"/>
            <a:chOff x="2518607" y="2668601"/>
            <a:chExt cx="7984251" cy="400200"/>
          </a:xfrm>
        </p:grpSpPr>
        <p:sp>
          <p:nvSpPr>
            <p:cNvPr id="216" name="Google Shape;216;p19"/>
            <p:cNvSpPr/>
            <p:nvPr/>
          </p:nvSpPr>
          <p:spPr>
            <a:xfrm>
              <a:off x="2712458" y="2668601"/>
              <a:ext cx="77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 u="sng">
                  <a:solidFill>
                    <a:srgbClr val="337AC4"/>
                  </a:solidFill>
                  <a:highlight>
                    <a:srgbClr val="FFFFFF"/>
                  </a:highlight>
                  <a:hlinkClick r:id="rId4"/>
                </a:rPr>
                <a:t>2. 알고스팟</a:t>
              </a:r>
              <a:br>
                <a:rPr b="1" lang="ko-KR" sz="1900">
                  <a:solidFill>
                    <a:srgbClr val="262626"/>
                  </a:solidFill>
                </a:rPr>
              </a:br>
              <a:r>
                <a:rPr lang="ko-KR" sz="1900">
                  <a:solidFill>
                    <a:srgbClr val="262626"/>
                  </a:solidFill>
                </a:rPr>
                <a:t>-</a:t>
              </a:r>
              <a:r>
                <a:rPr b="1" lang="ko-KR" sz="1900">
                  <a:solidFill>
                    <a:srgbClr val="262626"/>
                  </a:solidFill>
                </a:rPr>
                <a:t> </a:t>
              </a:r>
              <a:r>
                <a:rPr lang="ko-KR" sz="1900">
                  <a:solidFill>
                    <a:srgbClr val="262626"/>
                  </a:solidFill>
                </a:rPr>
                <a:t>알고리즘뿐만 아니라 각종 프로그래밍 정보가 많은 사이트</a:t>
              </a:r>
              <a:br>
                <a:rPr lang="ko-KR" sz="1900">
                  <a:solidFill>
                    <a:srgbClr val="262626"/>
                  </a:solidFill>
                </a:rPr>
              </a:br>
              <a:r>
                <a:rPr lang="ko-KR" sz="1900">
                  <a:solidFill>
                    <a:srgbClr val="262626"/>
                  </a:solidFill>
                </a:rPr>
                <a:t>- 관련 서적도 있음.</a:t>
              </a:r>
              <a:r>
                <a:rPr b="1" lang="ko-KR" sz="1900">
                  <a:solidFill>
                    <a:srgbClr val="262626"/>
                  </a:solidFill>
                </a:rPr>
                <a:t> </a:t>
              </a:r>
              <a:br>
                <a:rPr b="1" lang="ko-KR" sz="1900">
                  <a:solidFill>
                    <a:srgbClr val="262626"/>
                  </a:solidFill>
                </a:rPr>
              </a:br>
              <a:endParaRPr b="1" sz="1900"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518607" y="2763349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19"/>
          <p:cNvGrpSpPr/>
          <p:nvPr/>
        </p:nvGrpSpPr>
        <p:grpSpPr>
          <a:xfrm>
            <a:off x="1410815" y="4496825"/>
            <a:ext cx="5079634" cy="400200"/>
            <a:chOff x="2518607" y="2880701"/>
            <a:chExt cx="5079634" cy="400200"/>
          </a:xfrm>
        </p:grpSpPr>
        <p:sp>
          <p:nvSpPr>
            <p:cNvPr id="219" name="Google Shape;219;p19"/>
            <p:cNvSpPr/>
            <p:nvPr/>
          </p:nvSpPr>
          <p:spPr>
            <a:xfrm>
              <a:off x="2712441" y="2880701"/>
              <a:ext cx="488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 u="sng">
                  <a:solidFill>
                    <a:srgbClr val="337AC4"/>
                  </a:solidFill>
                  <a:highlight>
                    <a:srgbClr val="FFFFFF"/>
                  </a:highlight>
                  <a:hlinkClick r:id="rId5"/>
                </a:rPr>
                <a:t>3. 한국정보올림피아드</a:t>
              </a:r>
              <a:br>
                <a:rPr b="1" lang="ko-KR" sz="1800">
                  <a:solidFill>
                    <a:schemeClr val="dk1"/>
                  </a:solidFill>
                </a:rPr>
              </a:br>
              <a:r>
                <a:rPr lang="ko-KR" sz="1800">
                  <a:solidFill>
                    <a:schemeClr val="dk1"/>
                  </a:solidFill>
                </a:rPr>
                <a:t>- 올림피아드 대회에 나온 문제를 나열한 사이트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262626"/>
                </a:solidFill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1410815" y="5374075"/>
            <a:ext cx="4384845" cy="400200"/>
            <a:chOff x="2518607" y="2880701"/>
            <a:chExt cx="4384845" cy="400200"/>
          </a:xfrm>
        </p:grpSpPr>
        <p:sp>
          <p:nvSpPr>
            <p:cNvPr id="222" name="Google Shape;222;p19"/>
            <p:cNvSpPr/>
            <p:nvPr/>
          </p:nvSpPr>
          <p:spPr>
            <a:xfrm>
              <a:off x="2712452" y="2880701"/>
              <a:ext cx="41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 u="sng">
                  <a:solidFill>
                    <a:srgbClr val="337AC4"/>
                  </a:solidFill>
                  <a:highlight>
                    <a:srgbClr val="FFFFFF"/>
                  </a:highlight>
                  <a:hlinkClick r:id="rId6"/>
                </a:rPr>
                <a:t>4. 프로그래머스</a:t>
              </a:r>
              <a:br>
                <a:rPr b="1" lang="ko-KR" sz="2500">
                  <a:solidFill>
                    <a:srgbClr val="FF0000"/>
                  </a:solidFill>
                </a:rPr>
              </a:br>
              <a:r>
                <a:rPr lang="ko-KR" sz="1900"/>
                <a:t>- 초보자들에게 도움되는 사이트</a:t>
              </a:r>
              <a:endParaRPr sz="1900"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225" name="Google Shape;225;p19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알고리즘 사이트 소개</a:t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28" y="1896625"/>
            <a:ext cx="6234999" cy="47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465413" y="3467075"/>
            <a:ext cx="9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highlight>
                  <a:srgbClr val="FFFFFF"/>
                </a:highlight>
              </a:rPr>
              <a:t>최근 삼성 SDS에서 알고리즘 인재 1000명 선발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333115" y="3601026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20"/>
          <p:cNvGrpSpPr/>
          <p:nvPr/>
        </p:nvGrpSpPr>
        <p:grpSpPr>
          <a:xfrm>
            <a:off x="333115" y="4439063"/>
            <a:ext cx="7984251" cy="400200"/>
            <a:chOff x="2518607" y="2668601"/>
            <a:chExt cx="7984251" cy="400200"/>
          </a:xfrm>
        </p:grpSpPr>
        <p:sp>
          <p:nvSpPr>
            <p:cNvPr id="241" name="Google Shape;241;p20"/>
            <p:cNvSpPr/>
            <p:nvPr/>
          </p:nvSpPr>
          <p:spPr>
            <a:xfrm>
              <a:off x="2712458" y="2668601"/>
              <a:ext cx="77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highlight>
                    <a:srgbClr val="FFFFFF"/>
                  </a:highlight>
                </a:rPr>
                <a:t>난이도 별 문제 제공</a:t>
              </a:r>
              <a:endParaRPr b="1" sz="1900"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2518607" y="2763349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20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244" name="Google Shape;244;p20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알고리즘 사이트 소개</a:t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53124" t="0"/>
          <a:stretch/>
        </p:blipFill>
        <p:spPr>
          <a:xfrm>
            <a:off x="1512375" y="2345825"/>
            <a:ext cx="2794478" cy="39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850" y="1887049"/>
            <a:ext cx="5847778" cy="43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/>
        </p:nvSpPr>
        <p:spPr>
          <a:xfrm>
            <a:off x="1797193" y="1762541"/>
            <a:ext cx="3166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Arial"/>
              <a:buNone/>
            </a:pPr>
            <a:r>
              <a:rPr b="1" lang="ko-KR" sz="2000">
                <a:solidFill>
                  <a:srgbClr val="366092"/>
                </a:solidFill>
              </a:rPr>
              <a:t>알고리즘 사이트 소개</a:t>
            </a:r>
            <a:endParaRPr/>
          </a:p>
        </p:txBody>
      </p:sp>
      <p:grpSp>
        <p:nvGrpSpPr>
          <p:cNvPr id="259" name="Google Shape;259;p21"/>
          <p:cNvGrpSpPr/>
          <p:nvPr/>
        </p:nvGrpSpPr>
        <p:grpSpPr>
          <a:xfrm>
            <a:off x="1520328" y="1762541"/>
            <a:ext cx="3443665" cy="570900"/>
            <a:chOff x="2368627" y="1504265"/>
            <a:chExt cx="3443665" cy="570900"/>
          </a:xfrm>
        </p:grpSpPr>
        <p:sp>
          <p:nvSpPr>
            <p:cNvPr id="260" name="Google Shape;260;p21"/>
            <p:cNvSpPr txBox="1"/>
            <p:nvPr/>
          </p:nvSpPr>
          <p:spPr>
            <a:xfrm>
              <a:off x="2645492" y="1504265"/>
              <a:ext cx="31668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2000"/>
                <a:buFont typeface="Arial"/>
                <a:buNone/>
              </a:pPr>
              <a:r>
                <a:rPr b="1" lang="ko-KR" sz="2000">
                  <a:solidFill>
                    <a:srgbClr val="366092"/>
                  </a:solidFill>
                </a:rPr>
                <a:t>알고리즘 사이트 소개</a:t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368627" y="1574655"/>
              <a:ext cx="231300" cy="231300"/>
            </a:xfrm>
            <a:prstGeom prst="ellipse">
              <a:avLst/>
            </a:prstGeom>
            <a:solidFill>
              <a:srgbClr val="17365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1244906" y="1333041"/>
            <a:ext cx="10969200" cy="70200"/>
          </a:xfrm>
          <a:prstGeom prst="rect">
            <a:avLst/>
          </a:prstGeom>
          <a:solidFill>
            <a:srgbClr val="366092">
              <a:alpha val="486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-2333642" y="-1750231"/>
            <a:ext cx="4667400" cy="35004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/>
          <p:nvPr/>
        </p:nvSpPr>
        <p:spPr>
          <a:xfrm rot="-2648202">
            <a:off x="273557" y="-937731"/>
            <a:ext cx="2477983" cy="1875247"/>
          </a:xfrm>
          <a:prstGeom prst="triangle">
            <a:avLst>
              <a:gd fmla="val 2117" name="adj"/>
            </a:avLst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2576254" y="336021"/>
            <a:ext cx="7036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595959"/>
                </a:solidFill>
              </a:rPr>
              <a:t>기본 소개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927677" y="774864"/>
            <a:ext cx="58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4000"/>
              <a:buFont typeface="Century Gothic"/>
              <a:buNone/>
            </a:pPr>
            <a:r>
              <a:rPr lang="ko-KR" sz="4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0" i="0" sz="4000" u="none" cap="none" strike="noStrike">
              <a:solidFill>
                <a:srgbClr val="FE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797193" y="1762541"/>
            <a:ext cx="31668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000"/>
              <a:buFont typeface="Arial"/>
              <a:buNone/>
            </a:pPr>
            <a:r>
              <a:rPr b="1" lang="ko-KR" sz="2000">
                <a:solidFill>
                  <a:srgbClr val="366092"/>
                </a:solidFill>
              </a:rPr>
              <a:t>공모전 &amp; 취업 준비</a:t>
            </a: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1520328" y="1832931"/>
            <a:ext cx="231300" cy="2313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1543113" y="2321963"/>
            <a:ext cx="91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 u="sng">
                <a:solidFill>
                  <a:srgbClr val="DA4453"/>
                </a:solidFill>
                <a:highlight>
                  <a:srgbClr val="FFFFFF"/>
                </a:highlight>
                <a:hlinkClick r:id="rId3"/>
              </a:rPr>
              <a:t>1. </a:t>
            </a:r>
            <a:r>
              <a:rPr lang="ko-KR" sz="1900">
                <a:solidFill>
                  <a:schemeClr val="dk1"/>
                </a:solidFill>
              </a:rPr>
              <a:t>카카오톡</a:t>
            </a:r>
            <a:br>
              <a:rPr lang="ko-KR" sz="1900">
                <a:solidFill>
                  <a:schemeClr val="dk1"/>
                </a:solidFill>
              </a:rPr>
            </a:br>
            <a:r>
              <a:rPr lang="ko-KR" sz="1900">
                <a:solidFill>
                  <a:schemeClr val="dk1"/>
                </a:solidFill>
              </a:rPr>
              <a:t>-  2017년부터 오직 알고리즘 코딩실력만 보는 카카오톡 블라인드 테스트 진행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1410815" y="2455914"/>
            <a:ext cx="132300" cy="132300"/>
          </a:xfrm>
          <a:prstGeom prst="ellipse">
            <a:avLst/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>
            <a:off x="1410815" y="3293950"/>
            <a:ext cx="7984251" cy="400200"/>
            <a:chOff x="2518607" y="2668601"/>
            <a:chExt cx="7984251" cy="400200"/>
          </a:xfrm>
        </p:grpSpPr>
        <p:sp>
          <p:nvSpPr>
            <p:cNvPr id="277" name="Google Shape;277;p22"/>
            <p:cNvSpPr/>
            <p:nvPr/>
          </p:nvSpPr>
          <p:spPr>
            <a:xfrm>
              <a:off x="2712458" y="2668601"/>
              <a:ext cx="779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 u="sng">
                  <a:solidFill>
                    <a:srgbClr val="337AC4"/>
                  </a:solidFill>
                  <a:highlight>
                    <a:srgbClr val="FFFFFF"/>
                  </a:highlight>
                  <a:hlinkClick r:id="rId4"/>
                </a:rPr>
                <a:t>2. </a:t>
              </a:r>
              <a:r>
                <a:rPr lang="ko-KR" sz="1900">
                  <a:solidFill>
                    <a:srgbClr val="262626"/>
                  </a:solidFill>
                </a:rPr>
                <a:t>네이버</a:t>
              </a:r>
              <a:br>
                <a:rPr lang="ko-KR" sz="1900">
                  <a:solidFill>
                    <a:srgbClr val="262626"/>
                  </a:solidFill>
                </a:rPr>
              </a:br>
              <a:r>
                <a:rPr lang="ko-KR" sz="1900">
                  <a:solidFill>
                    <a:srgbClr val="262626"/>
                  </a:solidFill>
                </a:rPr>
                <a:t>-</a:t>
              </a:r>
              <a:r>
                <a:rPr b="1" lang="ko-KR" sz="1900">
                  <a:solidFill>
                    <a:srgbClr val="262626"/>
                  </a:solidFill>
                </a:rPr>
                <a:t> 자소서, 컴퓨터 사이언스. 알고리즘 테스트 진행</a:t>
              </a:r>
              <a:endParaRPr b="1" sz="1900"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518607" y="2763349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22"/>
          <p:cNvGrpSpPr/>
          <p:nvPr/>
        </p:nvGrpSpPr>
        <p:grpSpPr>
          <a:xfrm>
            <a:off x="1410827" y="4334000"/>
            <a:ext cx="9187537" cy="400200"/>
            <a:chOff x="2518607" y="2880701"/>
            <a:chExt cx="9187537" cy="400200"/>
          </a:xfrm>
        </p:grpSpPr>
        <p:sp>
          <p:nvSpPr>
            <p:cNvPr id="280" name="Google Shape;280;p22"/>
            <p:cNvSpPr/>
            <p:nvPr/>
          </p:nvSpPr>
          <p:spPr>
            <a:xfrm>
              <a:off x="2712444" y="2880701"/>
              <a:ext cx="89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 u="sng">
                  <a:solidFill>
                    <a:srgbClr val="337AC4"/>
                  </a:solidFill>
                  <a:highlight>
                    <a:srgbClr val="FFFFFF"/>
                  </a:highlight>
                  <a:hlinkClick r:id="rId5"/>
                </a:rPr>
                <a:t>3. </a:t>
              </a:r>
              <a:r>
                <a:rPr b="1" lang="ko-KR" sz="1800">
                  <a:solidFill>
                    <a:schemeClr val="dk1"/>
                  </a:solidFill>
                </a:rPr>
                <a:t>삼성</a:t>
              </a:r>
              <a:br>
                <a:rPr b="1" lang="ko-KR" sz="1800">
                  <a:solidFill>
                    <a:schemeClr val="dk1"/>
                  </a:solidFill>
                </a:rPr>
              </a:br>
              <a:r>
                <a:rPr lang="ko-KR" sz="1800">
                  <a:solidFill>
                    <a:schemeClr val="dk1"/>
                  </a:solidFill>
                </a:rPr>
                <a:t>- 알고리즘 테스트를 통해 전직원 역량 파악 및 신입체용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</a:rPr>
                <a:t>- 매년 scpc (알고리즘 코딩 테스트)를 진행하여 인재 차출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2518607" y="3009912"/>
              <a:ext cx="132300" cy="13230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